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  <p:sldMasterId id="2147483687" r:id="rId3"/>
  </p:sldMasterIdLst>
  <p:notesMasterIdLst>
    <p:notesMasterId r:id="rId16"/>
  </p:notesMasterIdLst>
  <p:sldIdLst>
    <p:sldId id="298" r:id="rId4"/>
    <p:sldId id="299" r:id="rId5"/>
    <p:sldId id="356" r:id="rId6"/>
    <p:sldId id="357" r:id="rId7"/>
    <p:sldId id="345" r:id="rId8"/>
    <p:sldId id="359" r:id="rId9"/>
    <p:sldId id="358" r:id="rId10"/>
    <p:sldId id="360" r:id="rId11"/>
    <p:sldId id="361" r:id="rId12"/>
    <p:sldId id="362" r:id="rId13"/>
    <p:sldId id="363" r:id="rId14"/>
    <p:sldId id="346" r:id="rId15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4840"/>
    <a:srgbClr val="FF7C80"/>
    <a:srgbClr val="F88D88"/>
    <a:srgbClr val="FE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3333" autoAdjust="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801048647821976E-2"/>
          <c:y val="9.6127825621082796E-2"/>
          <c:w val="0.4882788165239586"/>
          <c:h val="0.7927985258946678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55-473E-8223-5959D69BBE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1D-4E7A-93DB-BD6B4F37AF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областной бюджет 7,0 млн. руб.</c:v>
                </c:pt>
                <c:pt idx="1">
                  <c:v>местный бюджет 2,861 млн.руб.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55-473E-8223-5959D69BBE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0476134788288198E-3"/>
          <c:y val="0.85242033332904543"/>
          <c:w val="0.5266601875257868"/>
          <c:h val="0.12942847232213073"/>
        </c:manualLayout>
      </c:layout>
      <c:overlay val="0"/>
      <c:spPr>
        <a:noFill/>
        <a:ln>
          <a:solidFill>
            <a:schemeClr val="bg1">
              <a:lumMod val="8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поселений</c:v>
                </c:pt>
              </c:strCache>
            </c:strRef>
          </c:tx>
          <c:spPr>
            <a:solidFill>
              <a:srgbClr val="AFAB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Лист1!$A$2:$A$23</c:f>
              <c:strCache>
                <c:ptCount val="22"/>
                <c:pt idx="0">
                  <c:v>Новгородский</c:v>
                </c:pt>
                <c:pt idx="1">
                  <c:v>Хвойнинский</c:v>
                </c:pt>
                <c:pt idx="2">
                  <c:v>Демянский</c:v>
                </c:pt>
                <c:pt idx="3">
                  <c:v>Пестовсккий</c:v>
                </c:pt>
                <c:pt idx="4">
                  <c:v>Старорусский</c:v>
                </c:pt>
                <c:pt idx="5">
                  <c:v>Боровичский</c:v>
                </c:pt>
                <c:pt idx="6">
                  <c:v>Крестецкий</c:v>
                </c:pt>
                <c:pt idx="7">
                  <c:v>Мошенской</c:v>
                </c:pt>
                <c:pt idx="8">
                  <c:v>Окуловский</c:v>
                </c:pt>
                <c:pt idx="9">
                  <c:v>Марёвский</c:v>
                </c:pt>
                <c:pt idx="10">
                  <c:v>Солецкий</c:v>
                </c:pt>
                <c:pt idx="11">
                  <c:v>Холмский</c:v>
                </c:pt>
                <c:pt idx="12">
                  <c:v>Шимский</c:v>
                </c:pt>
                <c:pt idx="13">
                  <c:v>Батецкий</c:v>
                </c:pt>
                <c:pt idx="14">
                  <c:v>Валдайский</c:v>
                </c:pt>
                <c:pt idx="15">
                  <c:v>Волотовский</c:v>
                </c:pt>
                <c:pt idx="16">
                  <c:v>Маловишерский</c:v>
                </c:pt>
                <c:pt idx="17">
                  <c:v>Парфинский</c:v>
                </c:pt>
                <c:pt idx="18">
                  <c:v>Чудовский</c:v>
                </c:pt>
                <c:pt idx="19">
                  <c:v>Любытинский</c:v>
                </c:pt>
                <c:pt idx="20">
                  <c:v>Поддорский</c:v>
                </c:pt>
                <c:pt idx="21">
                  <c:v>Великий Новгород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10</c:v>
                </c:pt>
                <c:pt idx="1">
                  <c:v>11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11</c:v>
                </c:pt>
                <c:pt idx="6">
                  <c:v>5</c:v>
                </c:pt>
                <c:pt idx="7">
                  <c:v>5</c:v>
                </c:pt>
                <c:pt idx="8">
                  <c:v>7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3</c:v>
                </c:pt>
                <c:pt idx="14">
                  <c:v>9</c:v>
                </c:pt>
                <c:pt idx="15">
                  <c:v>3</c:v>
                </c:pt>
                <c:pt idx="16">
                  <c:v>4</c:v>
                </c:pt>
                <c:pt idx="17">
                  <c:v>3</c:v>
                </c:pt>
                <c:pt idx="18">
                  <c:v>4</c:v>
                </c:pt>
                <c:pt idx="19">
                  <c:v>2</c:v>
                </c:pt>
                <c:pt idx="20">
                  <c:v>3</c:v>
                </c:pt>
                <c:pt idx="2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86-474C-A2CE-F26BA488EA4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Имели право на участие</c:v>
                </c:pt>
              </c:strCache>
            </c:strRef>
          </c:tx>
          <c:spPr>
            <a:solidFill>
              <a:srgbClr val="F9A5A1"/>
            </a:solidFill>
            <a:ln>
              <a:noFill/>
            </a:ln>
            <a:effectLst/>
          </c:spPr>
          <c:invertIfNegative val="0"/>
          <c:dLbls>
            <c:dLbl>
              <c:idx val="21"/>
              <c:layout>
                <c:manualLayout>
                  <c:x val="2.8263106375767347E-3"/>
                  <c:y val="1.11299640534063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Лист1!$A$2:$A$23</c:f>
              <c:strCache>
                <c:ptCount val="22"/>
                <c:pt idx="0">
                  <c:v>Новгородский</c:v>
                </c:pt>
                <c:pt idx="1">
                  <c:v>Хвойнинский</c:v>
                </c:pt>
                <c:pt idx="2">
                  <c:v>Демянский</c:v>
                </c:pt>
                <c:pt idx="3">
                  <c:v>Пестовсккий</c:v>
                </c:pt>
                <c:pt idx="4">
                  <c:v>Старорусский</c:v>
                </c:pt>
                <c:pt idx="5">
                  <c:v>Боровичский</c:v>
                </c:pt>
                <c:pt idx="6">
                  <c:v>Крестецкий</c:v>
                </c:pt>
                <c:pt idx="7">
                  <c:v>Мошенской</c:v>
                </c:pt>
                <c:pt idx="8">
                  <c:v>Окуловский</c:v>
                </c:pt>
                <c:pt idx="9">
                  <c:v>Марёвский</c:v>
                </c:pt>
                <c:pt idx="10">
                  <c:v>Солецкий</c:v>
                </c:pt>
                <c:pt idx="11">
                  <c:v>Холмский</c:v>
                </c:pt>
                <c:pt idx="12">
                  <c:v>Шимский</c:v>
                </c:pt>
                <c:pt idx="13">
                  <c:v>Батецкий</c:v>
                </c:pt>
                <c:pt idx="14">
                  <c:v>Валдайский</c:v>
                </c:pt>
                <c:pt idx="15">
                  <c:v>Волотовский</c:v>
                </c:pt>
                <c:pt idx="16">
                  <c:v>Маловишерский</c:v>
                </c:pt>
                <c:pt idx="17">
                  <c:v>Парфинский</c:v>
                </c:pt>
                <c:pt idx="18">
                  <c:v>Чудовский</c:v>
                </c:pt>
                <c:pt idx="19">
                  <c:v>Любытинский</c:v>
                </c:pt>
                <c:pt idx="20">
                  <c:v>Поддорский</c:v>
                </c:pt>
                <c:pt idx="21">
                  <c:v>Великий Новгород</c:v>
                </c:pt>
              </c:strCache>
            </c:strRef>
          </c:cat>
          <c:val>
            <c:numRef>
              <c:f>Лист1!$C$2:$C$23</c:f>
              <c:numCache>
                <c:formatCode>General</c:formatCode>
                <c:ptCount val="22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7</c:v>
                </c:pt>
                <c:pt idx="6">
                  <c:v>5</c:v>
                </c:pt>
                <c:pt idx="7">
                  <c:v>5</c:v>
                </c:pt>
                <c:pt idx="8">
                  <c:v>7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3</c:v>
                </c:pt>
                <c:pt idx="14">
                  <c:v>4</c:v>
                </c:pt>
                <c:pt idx="15">
                  <c:v>3</c:v>
                </c:pt>
                <c:pt idx="16">
                  <c:v>4</c:v>
                </c:pt>
                <c:pt idx="17">
                  <c:v>3</c:v>
                </c:pt>
                <c:pt idx="18">
                  <c:v>3</c:v>
                </c:pt>
                <c:pt idx="19">
                  <c:v>2</c:v>
                </c:pt>
                <c:pt idx="20">
                  <c:v>3</c:v>
                </c:pt>
                <c:pt idx="2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06-463F-A2D1-61A503515D6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Реализуют проекты ТОС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Лист1!$A$2:$A$23</c:f>
              <c:strCache>
                <c:ptCount val="22"/>
                <c:pt idx="0">
                  <c:v>Новгородский</c:v>
                </c:pt>
                <c:pt idx="1">
                  <c:v>Хвойнинский</c:v>
                </c:pt>
                <c:pt idx="2">
                  <c:v>Демянский</c:v>
                </c:pt>
                <c:pt idx="3">
                  <c:v>Пестовсккий</c:v>
                </c:pt>
                <c:pt idx="4">
                  <c:v>Старорусский</c:v>
                </c:pt>
                <c:pt idx="5">
                  <c:v>Боровичский</c:v>
                </c:pt>
                <c:pt idx="6">
                  <c:v>Крестецкий</c:v>
                </c:pt>
                <c:pt idx="7">
                  <c:v>Мошенской</c:v>
                </c:pt>
                <c:pt idx="8">
                  <c:v>Окуловский</c:v>
                </c:pt>
                <c:pt idx="9">
                  <c:v>Марёвский</c:v>
                </c:pt>
                <c:pt idx="10">
                  <c:v>Солецкий</c:v>
                </c:pt>
                <c:pt idx="11">
                  <c:v>Холмский</c:v>
                </c:pt>
                <c:pt idx="12">
                  <c:v>Шимский</c:v>
                </c:pt>
                <c:pt idx="13">
                  <c:v>Батецкий</c:v>
                </c:pt>
                <c:pt idx="14">
                  <c:v>Валдайский</c:v>
                </c:pt>
                <c:pt idx="15">
                  <c:v>Волотовский</c:v>
                </c:pt>
                <c:pt idx="16">
                  <c:v>Маловишерский</c:v>
                </c:pt>
                <c:pt idx="17">
                  <c:v>Парфинский</c:v>
                </c:pt>
                <c:pt idx="18">
                  <c:v>Чудовский</c:v>
                </c:pt>
                <c:pt idx="19">
                  <c:v>Любытинский</c:v>
                </c:pt>
                <c:pt idx="20">
                  <c:v>Поддорский</c:v>
                </c:pt>
                <c:pt idx="21">
                  <c:v>Великий Новгород</c:v>
                </c:pt>
              </c:strCache>
            </c:strRef>
          </c:cat>
          <c:val>
            <c:numRef>
              <c:f>Лист1!$D$2:$D$23</c:f>
              <c:numCache>
                <c:formatCode>General</c:formatCode>
                <c:ptCount val="22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6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2</c:v>
                </c:pt>
                <c:pt idx="20">
                  <c:v>2</c:v>
                </c:pt>
                <c:pt idx="2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06-463F-A2D1-61A503515D6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977280"/>
        <c:axId val="36999552"/>
      </c:barChart>
      <c:catAx>
        <c:axId val="3697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999552"/>
        <c:crosses val="autoZero"/>
        <c:auto val="1"/>
        <c:lblAlgn val="ctr"/>
        <c:lblOffset val="100"/>
        <c:noMultiLvlLbl val="0"/>
      </c:catAx>
      <c:valAx>
        <c:axId val="36999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97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904155355396863E-2"/>
          <c:y val="0.91523272210829132"/>
          <c:w val="0.9420836652486525"/>
          <c:h val="6.55485325025051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787059226292366E-2"/>
          <c:y val="6.1538442901743519E-2"/>
          <c:w val="0.93932329111035018"/>
          <c:h val="0.546848108162293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AFABAB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DBB-4D69-AB85-6C65F426E8C3}"/>
              </c:ext>
            </c:extLst>
          </c:dPt>
          <c:dPt>
            <c:idx val="21"/>
            <c:invertIfNegative val="0"/>
            <c:bubble3D val="0"/>
            <c:spPr>
              <a:solidFill>
                <a:srgbClr val="F3484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FA0-4979-AFB0-FEC90F4B5585}"/>
              </c:ext>
            </c:extLst>
          </c:dPt>
          <c:dPt>
            <c:idx val="2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BB-4D69-AB85-6C65F426E8C3}"/>
              </c:ext>
            </c:extLst>
          </c:dPt>
          <c:dLbls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70C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3484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Лист1!$A$2:$A$25</c:f>
              <c:strCache>
                <c:ptCount val="24"/>
                <c:pt idx="0">
                  <c:v>Мошенской</c:v>
                </c:pt>
                <c:pt idx="1">
                  <c:v>Марёвский</c:v>
                </c:pt>
                <c:pt idx="2">
                  <c:v>Парфинский</c:v>
                </c:pt>
                <c:pt idx="3">
                  <c:v>Волотовский</c:v>
                </c:pt>
                <c:pt idx="4">
                  <c:v>Крестецкий</c:v>
                </c:pt>
                <c:pt idx="5">
                  <c:v>Хвойнинский</c:v>
                </c:pt>
                <c:pt idx="6">
                  <c:v>Любытинский</c:v>
                </c:pt>
                <c:pt idx="7">
                  <c:v>Батецкий</c:v>
                </c:pt>
                <c:pt idx="8">
                  <c:v>Холмский</c:v>
                </c:pt>
                <c:pt idx="9">
                  <c:v>Поддорский</c:v>
                </c:pt>
                <c:pt idx="10">
                  <c:v>Старорусский</c:v>
                </c:pt>
                <c:pt idx="11">
                  <c:v>Валдайский</c:v>
                </c:pt>
                <c:pt idx="12">
                  <c:v>Новгородская область</c:v>
                </c:pt>
                <c:pt idx="13">
                  <c:v>Великий Новгород</c:v>
                </c:pt>
                <c:pt idx="14">
                  <c:v>Солецкий</c:v>
                </c:pt>
                <c:pt idx="15">
                  <c:v>Боровичский</c:v>
                </c:pt>
                <c:pt idx="16">
                  <c:v>Демянский</c:v>
                </c:pt>
                <c:pt idx="17">
                  <c:v>Шимский</c:v>
                </c:pt>
                <c:pt idx="18">
                  <c:v>Чудовский</c:v>
                </c:pt>
                <c:pt idx="19">
                  <c:v>Пестовский</c:v>
                </c:pt>
                <c:pt idx="20">
                  <c:v>Новгородский</c:v>
                </c:pt>
                <c:pt idx="21">
                  <c:v>Плановое значение</c:v>
                </c:pt>
                <c:pt idx="22">
                  <c:v>Маловишерский</c:v>
                </c:pt>
                <c:pt idx="23">
                  <c:v>Окуловский</c:v>
                </c:pt>
              </c:strCache>
            </c:strRef>
          </c:cat>
          <c:val>
            <c:numRef>
              <c:f>Лист1!$B$2:$B$25</c:f>
              <c:numCache>
                <c:formatCode>General</c:formatCode>
                <c:ptCount val="24"/>
                <c:pt idx="0">
                  <c:v>50</c:v>
                </c:pt>
                <c:pt idx="1">
                  <c:v>50</c:v>
                </c:pt>
                <c:pt idx="2">
                  <c:v>49.3</c:v>
                </c:pt>
                <c:pt idx="3">
                  <c:v>48</c:v>
                </c:pt>
                <c:pt idx="4">
                  <c:v>43.3</c:v>
                </c:pt>
                <c:pt idx="5">
                  <c:v>43</c:v>
                </c:pt>
                <c:pt idx="6">
                  <c:v>42.7</c:v>
                </c:pt>
                <c:pt idx="7">
                  <c:v>42</c:v>
                </c:pt>
                <c:pt idx="8">
                  <c:v>40</c:v>
                </c:pt>
                <c:pt idx="9">
                  <c:v>40</c:v>
                </c:pt>
                <c:pt idx="10">
                  <c:v>39</c:v>
                </c:pt>
                <c:pt idx="11">
                  <c:v>38</c:v>
                </c:pt>
                <c:pt idx="12">
                  <c:v>37.200000000000003</c:v>
                </c:pt>
                <c:pt idx="13">
                  <c:v>37.200000000000003</c:v>
                </c:pt>
                <c:pt idx="14">
                  <c:v>36.5</c:v>
                </c:pt>
                <c:pt idx="15">
                  <c:v>35.6</c:v>
                </c:pt>
                <c:pt idx="16">
                  <c:v>35.299999999999997</c:v>
                </c:pt>
                <c:pt idx="17">
                  <c:v>35.299999999999997</c:v>
                </c:pt>
                <c:pt idx="18">
                  <c:v>33</c:v>
                </c:pt>
                <c:pt idx="19">
                  <c:v>32.5</c:v>
                </c:pt>
                <c:pt idx="20">
                  <c:v>32.299999999999997</c:v>
                </c:pt>
                <c:pt idx="21">
                  <c:v>30</c:v>
                </c:pt>
                <c:pt idx="22">
                  <c:v>26</c:v>
                </c:pt>
                <c:pt idx="23">
                  <c:v>24.5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86-474C-A2CE-F26BA488EA4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9A5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Лист1!$A$2:$A$25</c:f>
              <c:strCache>
                <c:ptCount val="24"/>
                <c:pt idx="0">
                  <c:v>Мошенской</c:v>
                </c:pt>
                <c:pt idx="1">
                  <c:v>Марёвский</c:v>
                </c:pt>
                <c:pt idx="2">
                  <c:v>Парфинский</c:v>
                </c:pt>
                <c:pt idx="3">
                  <c:v>Волотовский</c:v>
                </c:pt>
                <c:pt idx="4">
                  <c:v>Крестецкий</c:v>
                </c:pt>
                <c:pt idx="5">
                  <c:v>Хвойнинский</c:v>
                </c:pt>
                <c:pt idx="6">
                  <c:v>Любытинский</c:v>
                </c:pt>
                <c:pt idx="7">
                  <c:v>Батецкий</c:v>
                </c:pt>
                <c:pt idx="8">
                  <c:v>Холмский</c:v>
                </c:pt>
                <c:pt idx="9">
                  <c:v>Поддорский</c:v>
                </c:pt>
                <c:pt idx="10">
                  <c:v>Старорусский</c:v>
                </c:pt>
                <c:pt idx="11">
                  <c:v>Валдайский</c:v>
                </c:pt>
                <c:pt idx="12">
                  <c:v>Новгородская область</c:v>
                </c:pt>
                <c:pt idx="13">
                  <c:v>Великий Новгород</c:v>
                </c:pt>
                <c:pt idx="14">
                  <c:v>Солецкий</c:v>
                </c:pt>
                <c:pt idx="15">
                  <c:v>Боровичский</c:v>
                </c:pt>
                <c:pt idx="16">
                  <c:v>Демянский</c:v>
                </c:pt>
                <c:pt idx="17">
                  <c:v>Шимский</c:v>
                </c:pt>
                <c:pt idx="18">
                  <c:v>Чудовский</c:v>
                </c:pt>
                <c:pt idx="19">
                  <c:v>Пестовский</c:v>
                </c:pt>
                <c:pt idx="20">
                  <c:v>Новгородский</c:v>
                </c:pt>
                <c:pt idx="21">
                  <c:v>Плановое значение</c:v>
                </c:pt>
                <c:pt idx="22">
                  <c:v>Маловишерский</c:v>
                </c:pt>
                <c:pt idx="23">
                  <c:v>Окуловский</c:v>
                </c:pt>
              </c:strCache>
            </c:strRef>
          </c:cat>
          <c:val>
            <c:numRef>
              <c:f>Лист1!$C$2:$C$25</c:f>
              <c:numCache>
                <c:formatCode>General</c:formatCode>
                <c:ptCount val="2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06-463F-A2D1-61A503515D6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Лист1!$A$2:$A$25</c:f>
              <c:strCache>
                <c:ptCount val="24"/>
                <c:pt idx="0">
                  <c:v>Мошенской</c:v>
                </c:pt>
                <c:pt idx="1">
                  <c:v>Марёвский</c:v>
                </c:pt>
                <c:pt idx="2">
                  <c:v>Парфинский</c:v>
                </c:pt>
                <c:pt idx="3">
                  <c:v>Волотовский</c:v>
                </c:pt>
                <c:pt idx="4">
                  <c:v>Крестецкий</c:v>
                </c:pt>
                <c:pt idx="5">
                  <c:v>Хвойнинский</c:v>
                </c:pt>
                <c:pt idx="6">
                  <c:v>Любытинский</c:v>
                </c:pt>
                <c:pt idx="7">
                  <c:v>Батецкий</c:v>
                </c:pt>
                <c:pt idx="8">
                  <c:v>Холмский</c:v>
                </c:pt>
                <c:pt idx="9">
                  <c:v>Поддорский</c:v>
                </c:pt>
                <c:pt idx="10">
                  <c:v>Старорусский</c:v>
                </c:pt>
                <c:pt idx="11">
                  <c:v>Валдайский</c:v>
                </c:pt>
                <c:pt idx="12">
                  <c:v>Новгородская область</c:v>
                </c:pt>
                <c:pt idx="13">
                  <c:v>Великий Новгород</c:v>
                </c:pt>
                <c:pt idx="14">
                  <c:v>Солецкий</c:v>
                </c:pt>
                <c:pt idx="15">
                  <c:v>Боровичский</c:v>
                </c:pt>
                <c:pt idx="16">
                  <c:v>Демянский</c:v>
                </c:pt>
                <c:pt idx="17">
                  <c:v>Шимский</c:v>
                </c:pt>
                <c:pt idx="18">
                  <c:v>Чудовский</c:v>
                </c:pt>
                <c:pt idx="19">
                  <c:v>Пестовский</c:v>
                </c:pt>
                <c:pt idx="20">
                  <c:v>Новгородский</c:v>
                </c:pt>
                <c:pt idx="21">
                  <c:v>Плановое значение</c:v>
                </c:pt>
                <c:pt idx="22">
                  <c:v>Маловишерский</c:v>
                </c:pt>
                <c:pt idx="23">
                  <c:v>Окуловский</c:v>
                </c:pt>
              </c:strCache>
            </c:strRef>
          </c:cat>
          <c:val>
            <c:numRef>
              <c:f>Лист1!$D$2:$D$25</c:f>
              <c:numCache>
                <c:formatCode>General</c:formatCode>
                <c:ptCount val="2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06-463F-A2D1-61A503515D6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50"/>
        <c:axId val="39133568"/>
        <c:axId val="39135104"/>
      </c:barChart>
      <c:catAx>
        <c:axId val="3913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135104"/>
        <c:crosses val="autoZero"/>
        <c:auto val="1"/>
        <c:lblAlgn val="ctr"/>
        <c:lblOffset val="100"/>
        <c:noMultiLvlLbl val="0"/>
      </c:catAx>
      <c:valAx>
        <c:axId val="39135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13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852218402675999E-2"/>
          <c:y val="5.8823529411764705E-2"/>
          <c:w val="0.91886489551149308"/>
          <c:h val="0.544112639329174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AFABAB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6FD-4FBB-B72B-A83D7C8E9A01}"/>
              </c:ext>
            </c:extLst>
          </c:dPt>
          <c:dPt>
            <c:idx val="22"/>
            <c:invertIfNegative val="0"/>
            <c:bubble3D val="0"/>
            <c:spPr>
              <a:solidFill>
                <a:srgbClr val="F3484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FD-4FBB-B72B-A83D7C8E9A01}"/>
              </c:ext>
            </c:extLst>
          </c:dPt>
          <c:dLbls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70C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3484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Лист1!$A$2:$A$24</c:f>
              <c:strCache>
                <c:ptCount val="23"/>
                <c:pt idx="0">
                  <c:v>Мошенской</c:v>
                </c:pt>
                <c:pt idx="1">
                  <c:v>Поддорский</c:v>
                </c:pt>
                <c:pt idx="2">
                  <c:v>Окуловский</c:v>
                </c:pt>
                <c:pt idx="3">
                  <c:v>Крестецкий</c:v>
                </c:pt>
                <c:pt idx="4">
                  <c:v>Новгородский</c:v>
                </c:pt>
                <c:pt idx="5">
                  <c:v>Валдайский</c:v>
                </c:pt>
                <c:pt idx="6">
                  <c:v>Марёвский</c:v>
                </c:pt>
                <c:pt idx="7">
                  <c:v>Любытинский</c:v>
                </c:pt>
                <c:pt idx="8">
                  <c:v>Маловишерский</c:v>
                </c:pt>
                <c:pt idx="9">
                  <c:v>Новгородская область</c:v>
                </c:pt>
                <c:pt idx="10">
                  <c:v>Волотовский</c:v>
                </c:pt>
                <c:pt idx="11">
                  <c:v>Солецкий</c:v>
                </c:pt>
                <c:pt idx="12">
                  <c:v>Старорусский</c:v>
                </c:pt>
                <c:pt idx="13">
                  <c:v>Великий Новгород</c:v>
                </c:pt>
                <c:pt idx="14">
                  <c:v>Хвойнинский</c:v>
                </c:pt>
                <c:pt idx="15">
                  <c:v>Пестовский</c:v>
                </c:pt>
                <c:pt idx="16">
                  <c:v>Парфинский</c:v>
                </c:pt>
                <c:pt idx="17">
                  <c:v>Боровичский</c:v>
                </c:pt>
                <c:pt idx="18">
                  <c:v>Чудовский</c:v>
                </c:pt>
                <c:pt idx="19">
                  <c:v>Батецкий</c:v>
                </c:pt>
                <c:pt idx="20">
                  <c:v>Холмский</c:v>
                </c:pt>
                <c:pt idx="21">
                  <c:v>Демянский</c:v>
                </c:pt>
                <c:pt idx="22">
                  <c:v>Плановый показатель</c:v>
                </c:pt>
              </c:strCache>
            </c:strRef>
          </c:cat>
          <c:val>
            <c:numRef>
              <c:f>Лист1!$B$2:$B$24</c:f>
              <c:numCache>
                <c:formatCode>General</c:formatCode>
                <c:ptCount val="23"/>
                <c:pt idx="0">
                  <c:v>94</c:v>
                </c:pt>
                <c:pt idx="1">
                  <c:v>92.5</c:v>
                </c:pt>
                <c:pt idx="2">
                  <c:v>87.8</c:v>
                </c:pt>
                <c:pt idx="3">
                  <c:v>87.7</c:v>
                </c:pt>
                <c:pt idx="4">
                  <c:v>87.6</c:v>
                </c:pt>
                <c:pt idx="5">
                  <c:v>86.8</c:v>
                </c:pt>
                <c:pt idx="6">
                  <c:v>86</c:v>
                </c:pt>
                <c:pt idx="7">
                  <c:v>85.9</c:v>
                </c:pt>
                <c:pt idx="8">
                  <c:v>84.6</c:v>
                </c:pt>
                <c:pt idx="9">
                  <c:v>81.599999999999994</c:v>
                </c:pt>
                <c:pt idx="10">
                  <c:v>81.2</c:v>
                </c:pt>
                <c:pt idx="11">
                  <c:v>80.8</c:v>
                </c:pt>
                <c:pt idx="12">
                  <c:v>80.3</c:v>
                </c:pt>
                <c:pt idx="13">
                  <c:v>80.2</c:v>
                </c:pt>
                <c:pt idx="14">
                  <c:v>80.2</c:v>
                </c:pt>
                <c:pt idx="15">
                  <c:v>80</c:v>
                </c:pt>
                <c:pt idx="16">
                  <c:v>79.7</c:v>
                </c:pt>
                <c:pt idx="17">
                  <c:v>78.099999999999994</c:v>
                </c:pt>
                <c:pt idx="18">
                  <c:v>77.3</c:v>
                </c:pt>
                <c:pt idx="19">
                  <c:v>76.2</c:v>
                </c:pt>
                <c:pt idx="20">
                  <c:v>75</c:v>
                </c:pt>
                <c:pt idx="21">
                  <c:v>73.599999999999994</c:v>
                </c:pt>
                <c:pt idx="22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86-474C-A2CE-F26BA488EA4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Имели право на участие</c:v>
                </c:pt>
              </c:strCache>
            </c:strRef>
          </c:tx>
          <c:spPr>
            <a:solidFill>
              <a:srgbClr val="F9A5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Лист1!$A$2:$A$24</c:f>
              <c:strCache>
                <c:ptCount val="23"/>
                <c:pt idx="0">
                  <c:v>Мошенской</c:v>
                </c:pt>
                <c:pt idx="1">
                  <c:v>Поддорский</c:v>
                </c:pt>
                <c:pt idx="2">
                  <c:v>Окуловский</c:v>
                </c:pt>
                <c:pt idx="3">
                  <c:v>Крестецкий</c:v>
                </c:pt>
                <c:pt idx="4">
                  <c:v>Новгородский</c:v>
                </c:pt>
                <c:pt idx="5">
                  <c:v>Валдайский</c:v>
                </c:pt>
                <c:pt idx="6">
                  <c:v>Марёвский</c:v>
                </c:pt>
                <c:pt idx="7">
                  <c:v>Любытинский</c:v>
                </c:pt>
                <c:pt idx="8">
                  <c:v>Маловишерский</c:v>
                </c:pt>
                <c:pt idx="9">
                  <c:v>Новгородская область</c:v>
                </c:pt>
                <c:pt idx="10">
                  <c:v>Волотовский</c:v>
                </c:pt>
                <c:pt idx="11">
                  <c:v>Солецкий</c:v>
                </c:pt>
                <c:pt idx="12">
                  <c:v>Старорусский</c:v>
                </c:pt>
                <c:pt idx="13">
                  <c:v>Великий Новгород</c:v>
                </c:pt>
                <c:pt idx="14">
                  <c:v>Хвойнинский</c:v>
                </c:pt>
                <c:pt idx="15">
                  <c:v>Пестовский</c:v>
                </c:pt>
                <c:pt idx="16">
                  <c:v>Парфинский</c:v>
                </c:pt>
                <c:pt idx="17">
                  <c:v>Боровичский</c:v>
                </c:pt>
                <c:pt idx="18">
                  <c:v>Чудовский</c:v>
                </c:pt>
                <c:pt idx="19">
                  <c:v>Батецкий</c:v>
                </c:pt>
                <c:pt idx="20">
                  <c:v>Холмский</c:v>
                </c:pt>
                <c:pt idx="21">
                  <c:v>Демянский</c:v>
                </c:pt>
                <c:pt idx="22">
                  <c:v>Плановый показатель</c:v>
                </c:pt>
              </c:strCache>
            </c:strRef>
          </c:cat>
          <c:val>
            <c:numRef>
              <c:f>Лист1!$C$2:$C$24</c:f>
              <c:numCache>
                <c:formatCode>General</c:formatCode>
                <c:ptCount val="2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06-463F-A2D1-61A503515D6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Реализуют проекты ТОС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Лист1!$A$2:$A$24</c:f>
              <c:strCache>
                <c:ptCount val="23"/>
                <c:pt idx="0">
                  <c:v>Мошенской</c:v>
                </c:pt>
                <c:pt idx="1">
                  <c:v>Поддорский</c:v>
                </c:pt>
                <c:pt idx="2">
                  <c:v>Окуловский</c:v>
                </c:pt>
                <c:pt idx="3">
                  <c:v>Крестецкий</c:v>
                </c:pt>
                <c:pt idx="4">
                  <c:v>Новгородский</c:v>
                </c:pt>
                <c:pt idx="5">
                  <c:v>Валдайский</c:v>
                </c:pt>
                <c:pt idx="6">
                  <c:v>Марёвский</c:v>
                </c:pt>
                <c:pt idx="7">
                  <c:v>Любытинский</c:v>
                </c:pt>
                <c:pt idx="8">
                  <c:v>Маловишерский</c:v>
                </c:pt>
                <c:pt idx="9">
                  <c:v>Новгородская область</c:v>
                </c:pt>
                <c:pt idx="10">
                  <c:v>Волотовский</c:v>
                </c:pt>
                <c:pt idx="11">
                  <c:v>Солецкий</c:v>
                </c:pt>
                <c:pt idx="12">
                  <c:v>Старорусский</c:v>
                </c:pt>
                <c:pt idx="13">
                  <c:v>Великий Новгород</c:v>
                </c:pt>
                <c:pt idx="14">
                  <c:v>Хвойнинский</c:v>
                </c:pt>
                <c:pt idx="15">
                  <c:v>Пестовский</c:v>
                </c:pt>
                <c:pt idx="16">
                  <c:v>Парфинский</c:v>
                </c:pt>
                <c:pt idx="17">
                  <c:v>Боровичский</c:v>
                </c:pt>
                <c:pt idx="18">
                  <c:v>Чудовский</c:v>
                </c:pt>
                <c:pt idx="19">
                  <c:v>Батецкий</c:v>
                </c:pt>
                <c:pt idx="20">
                  <c:v>Холмский</c:v>
                </c:pt>
                <c:pt idx="21">
                  <c:v>Демянский</c:v>
                </c:pt>
                <c:pt idx="22">
                  <c:v>Плановый показатель</c:v>
                </c:pt>
              </c:strCache>
            </c:strRef>
          </c:cat>
          <c:val>
            <c:numRef>
              <c:f>Лист1!$D$2:$D$24</c:f>
              <c:numCache>
                <c:formatCode>General</c:formatCode>
                <c:ptCount val="2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06-463F-A2D1-61A503515D6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Лист1!$A$2:$A$24</c:f>
              <c:strCache>
                <c:ptCount val="23"/>
                <c:pt idx="0">
                  <c:v>Мошенской</c:v>
                </c:pt>
                <c:pt idx="1">
                  <c:v>Поддорский</c:v>
                </c:pt>
                <c:pt idx="2">
                  <c:v>Окуловский</c:v>
                </c:pt>
                <c:pt idx="3">
                  <c:v>Крестецкий</c:v>
                </c:pt>
                <c:pt idx="4">
                  <c:v>Новгородский</c:v>
                </c:pt>
                <c:pt idx="5">
                  <c:v>Валдайский</c:v>
                </c:pt>
                <c:pt idx="6">
                  <c:v>Марёвский</c:v>
                </c:pt>
                <c:pt idx="7">
                  <c:v>Любытинский</c:v>
                </c:pt>
                <c:pt idx="8">
                  <c:v>Маловишерский</c:v>
                </c:pt>
                <c:pt idx="9">
                  <c:v>Новгородская область</c:v>
                </c:pt>
                <c:pt idx="10">
                  <c:v>Волотовский</c:v>
                </c:pt>
                <c:pt idx="11">
                  <c:v>Солецкий</c:v>
                </c:pt>
                <c:pt idx="12">
                  <c:v>Старорусский</c:v>
                </c:pt>
                <c:pt idx="13">
                  <c:v>Великий Новгород</c:v>
                </c:pt>
                <c:pt idx="14">
                  <c:v>Хвойнинский</c:v>
                </c:pt>
                <c:pt idx="15">
                  <c:v>Пестовский</c:v>
                </c:pt>
                <c:pt idx="16">
                  <c:v>Парфинский</c:v>
                </c:pt>
                <c:pt idx="17">
                  <c:v>Боровичский</c:v>
                </c:pt>
                <c:pt idx="18">
                  <c:v>Чудовский</c:v>
                </c:pt>
                <c:pt idx="19">
                  <c:v>Батецкий</c:v>
                </c:pt>
                <c:pt idx="20">
                  <c:v>Холмский</c:v>
                </c:pt>
                <c:pt idx="21">
                  <c:v>Демянский</c:v>
                </c:pt>
                <c:pt idx="22">
                  <c:v>Плановый показатель</c:v>
                </c:pt>
              </c:strCache>
            </c:strRef>
          </c:cat>
          <c:val>
            <c:numRef>
              <c:f>Лист1!$E$2:$E$24</c:f>
              <c:numCache>
                <c:formatCode>General</c:formatCode>
                <c:ptCount val="2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FD-4FBB-B72B-A83D7C8E9A0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70"/>
        <c:axId val="54474624"/>
        <c:axId val="54476160"/>
      </c:barChart>
      <c:catAx>
        <c:axId val="5447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476160"/>
        <c:crosses val="autoZero"/>
        <c:auto val="1"/>
        <c:lblAlgn val="ctr"/>
        <c:lblOffset val="100"/>
        <c:noMultiLvlLbl val="0"/>
      </c:catAx>
      <c:valAx>
        <c:axId val="54476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47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r">
              <a:defRPr sz="1200"/>
            </a:lvl1pPr>
          </a:lstStyle>
          <a:p>
            <a:fld id="{44845CA2-2DD8-49C8-809C-97608183053C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2" rIns="91420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20" tIns="45712" rIns="91420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r">
              <a:defRPr sz="1200"/>
            </a:lvl1pPr>
          </a:lstStyle>
          <a:p>
            <a:fld id="{1F74017F-34C5-4C55-9D30-FBD3D9817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59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4017F-34C5-4C55-9D30-FBD3D98175A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644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4017F-34C5-4C55-9D30-FBD3D98175A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7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4038"/>
            <a:fld id="{E642EC32-7A5A-4051-9C4B-A477C18D216C}" type="datetimeFigureOut">
              <a:rPr lang="ru-RU" sz="1500" smtClean="0">
                <a:solidFill>
                  <a:prstClr val="black"/>
                </a:solidFill>
              </a:rPr>
              <a:pPr defTabSz="384038"/>
              <a:t>18.09.2020</a:t>
            </a:fld>
            <a:endParaRPr lang="ru-RU" sz="15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4038"/>
            <a:endParaRPr lang="ru-RU" sz="15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4038"/>
            <a:fld id="{A3F5A8D7-E337-4A83-8B72-910DD8D3E20E}" type="slidenum">
              <a:rPr lang="ru-RU" sz="1500" smtClean="0">
                <a:solidFill>
                  <a:prstClr val="black"/>
                </a:solidFill>
              </a:rPr>
              <a:pPr defTabSz="384038"/>
              <a:t>‹#›</a:t>
            </a:fld>
            <a:endParaRPr lang="ru-RU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8296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12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9/18/2020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1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12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0749"/>
      </p:ext>
    </p:extLst>
  </p:cSld>
  <p:clrMapOvr>
    <a:masterClrMapping/>
  </p:clrMapOvr>
  <p:transition spd="slow">
    <p:wipe dir="r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12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9/18/2020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1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12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01523"/>
      </p:ext>
    </p:extLst>
  </p:cSld>
  <p:clrMapOvr>
    <a:masterClrMapping/>
  </p:clrMapOvr>
  <p:transition spd="slow">
    <p:wipe dir="r"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12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9/18/2020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1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12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35689"/>
      </p:ext>
    </p:extLst>
  </p:cSld>
  <p:clrMapOvr>
    <a:masterClrMapping/>
  </p:clrMapOvr>
  <p:transition spd="slow">
    <p:wipe dir="r"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12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9/18/2020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1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12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55769"/>
      </p:ext>
    </p:extLst>
  </p:cSld>
  <p:clrMapOvr>
    <a:masterClrMapping/>
  </p:clrMapOvr>
  <p:transition spd="slow">
    <p:wipe dir="r"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12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9/18/2020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1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12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4147"/>
      </p:ext>
    </p:extLst>
  </p:cSld>
  <p:clrMapOvr>
    <a:masterClrMapping/>
  </p:clrMapOvr>
  <p:transition spd="slow">
    <p:wipe dir="r"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12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9/18/2020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1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12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48864"/>
      </p:ext>
    </p:extLst>
  </p:cSld>
  <p:clrMapOvr>
    <a:masterClrMapping/>
  </p:clrMapOvr>
  <p:transition spd="slow">
    <p:wipe dir="r"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12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9/18/2020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1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12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81247"/>
      </p:ext>
    </p:extLst>
  </p:cSld>
  <p:clrMapOvr>
    <a:masterClrMapping/>
  </p:clrMapOvr>
  <p:transition spd="slow">
    <p:wipe dir="r"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12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9/18/2020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1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12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20587"/>
      </p:ext>
    </p:extLst>
  </p:cSld>
  <p:clrMapOvr>
    <a:masterClrMapping/>
  </p:clrMapOvr>
  <p:transition spd="slow">
    <p:wipe dir="r"/>
  </p:transition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12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9/18/2020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1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12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97660"/>
      </p:ext>
    </p:extLst>
  </p:cSld>
  <p:clrMapOvr>
    <a:masterClrMapping/>
  </p:clrMapOvr>
  <p:transition spd="slow">
    <p:wipe dir="r"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347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382603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403361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090039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733196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12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9/18/2020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1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12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01315"/>
      </p:ext>
    </p:extLst>
  </p:cSld>
  <p:clrMapOvr>
    <a:masterClrMapping/>
  </p:clrMapOvr>
  <p:transition spd="slow">
    <p:wipe dir="r"/>
  </p:transition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4038"/>
            <a:fld id="{E642EC32-7A5A-4051-9C4B-A477C18D216C}" type="datetimeFigureOut">
              <a:rPr lang="ru-RU" sz="1500" smtClean="0">
                <a:solidFill>
                  <a:prstClr val="black"/>
                </a:solidFill>
              </a:rPr>
              <a:pPr defTabSz="384038"/>
              <a:t>18.09.2020</a:t>
            </a:fld>
            <a:endParaRPr lang="ru-RU" sz="15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4038"/>
            <a:endParaRPr lang="ru-RU" sz="15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4038"/>
            <a:fld id="{A3F5A8D7-E337-4A83-8B72-910DD8D3E20E}" type="slidenum">
              <a:rPr lang="ru-RU" sz="1500" smtClean="0">
                <a:solidFill>
                  <a:prstClr val="black"/>
                </a:solidFill>
              </a:rPr>
              <a:pPr defTabSz="384038"/>
              <a:t>‹#›</a:t>
            </a:fld>
            <a:endParaRPr lang="ru-RU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17194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12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9/18/2020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1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12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03653"/>
      </p:ext>
    </p:extLst>
  </p:cSld>
  <p:clrMapOvr>
    <a:masterClrMapping/>
  </p:clrMapOvr>
  <p:transition spd="slow">
    <p:wipe dir="r"/>
  </p:transition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12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9/18/2020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1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12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57956"/>
      </p:ext>
    </p:extLst>
  </p:cSld>
  <p:clrMapOvr>
    <a:masterClrMapping/>
  </p:clrMapOvr>
  <p:transition spd="slow">
    <p:wipe dir="r"/>
  </p:transition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12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9/18/2020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1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12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439220"/>
      </p:ext>
    </p:extLst>
  </p:cSld>
  <p:clrMapOvr>
    <a:masterClrMapping/>
  </p:clrMapOvr>
  <p:transition spd="slow">
    <p:wipe dir="r"/>
  </p:transition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12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9/18/2020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1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12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96706"/>
      </p:ext>
    </p:extLst>
  </p:cSld>
  <p:clrMapOvr>
    <a:masterClrMapping/>
  </p:clrMapOvr>
  <p:transition spd="slow">
    <p:wipe dir="r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347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12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9/18/2020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1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12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134559"/>
      </p:ext>
    </p:extLst>
  </p:cSld>
  <p:clrMapOvr>
    <a:masterClrMapping/>
  </p:clrMapOvr>
  <p:transition spd="slow">
    <p:wipe dir="r"/>
  </p:transition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12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9/18/2020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1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12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75259"/>
      </p:ext>
    </p:extLst>
  </p:cSld>
  <p:clrMapOvr>
    <a:masterClrMapping/>
  </p:clrMapOvr>
  <p:transition spd="slow">
    <p:wipe dir="r"/>
  </p:transition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12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9/18/2020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1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12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4666"/>
      </p:ext>
    </p:extLst>
  </p:cSld>
  <p:clrMapOvr>
    <a:masterClrMapping/>
  </p:clrMapOvr>
  <p:transition spd="slow">
    <p:wipe dir="r"/>
  </p:transition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12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9/18/2020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1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12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36491"/>
      </p:ext>
    </p:extLst>
  </p:cSld>
  <p:clrMapOvr>
    <a:masterClrMapping/>
  </p:clrMapOvr>
  <p:transition spd="slow">
    <p:wipe dir="r"/>
  </p:transition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12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9/18/2020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1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12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83398"/>
      </p:ext>
    </p:extLst>
  </p:cSld>
  <p:clrMapOvr>
    <a:masterClrMapping/>
  </p:clrMapOvr>
  <p:transition spd="slow">
    <p:wipe dir="r"/>
  </p:transition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64255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213649"/>
      </p:ext>
    </p:extLst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26471"/>
      </p:ext>
    </p:extLst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860226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347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402DE31-6831-4E40-98D0-A024EC3B8AB6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E16BE13-186A-45C3-99E2-9748CE7429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8233171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авительство Н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27449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283912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12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9/18/2020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1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12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1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72063"/>
      </p:ext>
    </p:extLst>
  </p:cSld>
  <p:clrMapOvr>
    <a:masterClrMapping/>
  </p:clrMapOvr>
  <p:transition spd="slow">
    <p:wipe dir="r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85800" y="1285494"/>
            <a:ext cx="8458200" cy="0"/>
          </a:xfrm>
          <a:custGeom>
            <a:avLst/>
            <a:gdLst/>
            <a:ahLst/>
            <a:cxnLst/>
            <a:rect l="l" t="t" r="r" b="b"/>
            <a:pathLst>
              <a:path w="8458200">
                <a:moveTo>
                  <a:pt x="0" y="0"/>
                </a:moveTo>
                <a:lnTo>
                  <a:pt x="8458200" y="0"/>
                </a:lnTo>
              </a:path>
            </a:pathLst>
          </a:custGeom>
          <a:ln w="28575">
            <a:solidFill>
              <a:srgbClr val="F347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2276" y="1607565"/>
            <a:ext cx="7559446" cy="720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347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2840" y="3325622"/>
            <a:ext cx="7678318" cy="1579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9" r:id="rId7"/>
    <p:sldLayoutId id="2147483686" r:id="rId8"/>
  </p:sldLayoutIdLst>
  <p:transition spd="slow">
    <p:wipe dir="r"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1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1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12"/>
            <a:fld id="{3F094FAB-1076-432D-83D5-95EF1DA8B6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4281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2DA4743F-2B66-4335-93BF-A8610367FB9F}"/>
              </a:ext>
            </a:extLst>
          </p:cNvPr>
          <p:cNvCxnSpPr/>
          <p:nvPr userDrawn="1"/>
        </p:nvCxnSpPr>
        <p:spPr>
          <a:xfrm>
            <a:off x="685802" y="1285540"/>
            <a:ext cx="8750122" cy="0"/>
          </a:xfrm>
          <a:prstGeom prst="line">
            <a:avLst/>
          </a:prstGeom>
          <a:ln w="28575"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79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transition spd="slow">
    <p:wipe dir="r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1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1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12"/>
            <a:fld id="{3F094FAB-1076-432D-83D5-95EF1DA8B6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4281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2DA4743F-2B66-4335-93BF-A8610367FB9F}"/>
              </a:ext>
            </a:extLst>
          </p:cNvPr>
          <p:cNvCxnSpPr/>
          <p:nvPr userDrawn="1"/>
        </p:nvCxnSpPr>
        <p:spPr>
          <a:xfrm>
            <a:off x="685802" y="1285540"/>
            <a:ext cx="8750122" cy="0"/>
          </a:xfrm>
          <a:prstGeom prst="line">
            <a:avLst/>
          </a:prstGeom>
          <a:ln w="28575"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20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transition spd="slow">
    <p:wipe dir="r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.png"/><Relationship Id="rId4" Type="http://schemas.openxmlformats.org/officeDocument/2006/relationships/image" Target="../media/image10.pn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581400" y="633532"/>
            <a:ext cx="4356101" cy="453906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  <a:endParaRPr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263525"/>
            <a:ext cx="711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5"/>
          <p:cNvSpPr/>
          <p:nvPr/>
        </p:nvSpPr>
        <p:spPr>
          <a:xfrm>
            <a:off x="0" y="2667003"/>
            <a:ext cx="9144000" cy="4190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8600" y="1554367"/>
            <a:ext cx="8915400" cy="22225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800" b="1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О реализации приоритетного регионального проекта </a:t>
            </a:r>
          </a:p>
          <a:p>
            <a:pPr algn="ctr"/>
            <a:r>
              <a:rPr lang="ru-RU" sz="2800" b="1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«Территориальное общественное самоуправление (ТОС) </a:t>
            </a:r>
          </a:p>
          <a:p>
            <a:pPr algn="ctr"/>
            <a:r>
              <a:rPr lang="ru-RU" sz="2800" b="1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на территории Новгородской области» </a:t>
            </a:r>
            <a:endParaRPr lang="ru-RU" sz="28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25060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03250" y="1343800"/>
            <a:ext cx="8045450" cy="3048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По состоянию на 19.09.2020 реализовано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ru-RU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проекта ТОС</a:t>
            </a:r>
            <a:endParaRPr lang="ru-RU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48600"/>
            <a:ext cx="3264933" cy="2448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14992" r="10908" b="5048"/>
          <a:stretch/>
        </p:blipFill>
        <p:spPr>
          <a:xfrm>
            <a:off x="5029199" y="1676400"/>
            <a:ext cx="3276601" cy="2438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4" r="15678"/>
          <a:stretch/>
        </p:blipFill>
        <p:spPr>
          <a:xfrm>
            <a:off x="685800" y="4250058"/>
            <a:ext cx="3276600" cy="24860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10" y="4234858"/>
            <a:ext cx="3355232" cy="2516424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657600" y="625474"/>
            <a:ext cx="4457701" cy="28892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</a:p>
        </p:txBody>
      </p:sp>
      <p:pic>
        <p:nvPicPr>
          <p:cNvPr id="15" name="Рисунок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263525"/>
            <a:ext cx="711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1"/>
          <p:cNvSpPr txBox="1">
            <a:spLocks/>
          </p:cNvSpPr>
          <p:nvPr/>
        </p:nvSpPr>
        <p:spPr>
          <a:xfrm>
            <a:off x="633234" y="260574"/>
            <a:ext cx="1104957" cy="7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>
            <a:defPPr>
              <a:defRPr lang="ru-RU"/>
            </a:defPPr>
            <a:lvl1pPr marL="12600">
              <a:lnSpc>
                <a:spcPct val="100000"/>
              </a:lnSpc>
              <a:defRPr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defRPr>
            </a:lvl1pPr>
          </a:lstStyle>
          <a:p>
            <a:fld id="{3A0563BE-6BB1-4AF2-9C76-F022463C4161}" type="slidenum">
              <a:rPr lang="ru-RU" sz="5000" b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ru-RU" sz="5000" b="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99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B460FF0-C400-4EBE-8011-D22A122CE483}"/>
              </a:ext>
            </a:extLst>
          </p:cNvPr>
          <p:cNvSpPr txBox="1"/>
          <p:nvPr/>
        </p:nvSpPr>
        <p:spPr>
          <a:xfrm>
            <a:off x="473778" y="1454396"/>
            <a:ext cx="4631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12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муниципальным органам власти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9575152D-309F-4F31-BCE4-82ED885A4FDD}"/>
              </a:ext>
            </a:extLst>
          </p:cNvPr>
          <p:cNvSpPr/>
          <p:nvPr/>
        </p:nvSpPr>
        <p:spPr>
          <a:xfrm>
            <a:off x="492066" y="1916598"/>
            <a:ext cx="8118534" cy="4484202"/>
          </a:xfrm>
          <a:prstGeom prst="roundRect">
            <a:avLst/>
          </a:prstGeom>
          <a:noFill/>
          <a:ln w="9525">
            <a:solidFill>
              <a:srgbClr val="AFABA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12"/>
            <a:r>
              <a:rPr lang="ru-RU" sz="1350" dirty="0">
                <a:solidFill>
                  <a:prstClr val="white"/>
                </a:solidFill>
                <a:latin typeface="Calibri"/>
              </a:rPr>
              <a:t>к</a:t>
            </a:r>
          </a:p>
        </p:txBody>
      </p:sp>
      <p:pic>
        <p:nvPicPr>
          <p:cNvPr id="2054" name="Picture 6" descr="лампочка, 1 значок">
            <a:extLst>
              <a:ext uri="{FF2B5EF4-FFF2-40B4-BE49-F238E27FC236}">
                <a16:creationId xmlns="" xmlns:a16="http://schemas.microsoft.com/office/drawing/2014/main" id="{876D6AC5-DB05-4623-A8D2-88099CFEC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53953"/>
            <a:ext cx="320878" cy="32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Прямоугольник 62"/>
          <p:cNvSpPr/>
          <p:nvPr/>
        </p:nvSpPr>
        <p:spPr>
          <a:xfrm>
            <a:off x="838200" y="2139680"/>
            <a:ext cx="77724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812"/>
            <a:endParaRPr lang="ru-RU" sz="9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342812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достижения к концу года запланированных показателей по уровню осведомленности граждан и одобрения ими реализации регионального проекта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ТОС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Главам муниципальных образований необходимо активизировать работу по информированию граждан через официальные сайты и группы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 взаимодействию с региональным информационным блоком в части региональных СМИ.</a:t>
            </a:r>
          </a:p>
          <a:p>
            <a:pPr algn="just" defTabSz="342812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Рекомендуется размещать не менее 10 публикаций в течение года о деятельности ТОС на территории каждого поселения, с применением </a:t>
            </a:r>
            <a:r>
              <a:rPr lang="ru-RU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хештега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ТОСНовгородскаяобласть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defTabSz="342812"/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342812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минимизации ключевых рисков представителям Администраций районов, курирующих региональный проект ТОС, необходимо в обязательном порядке ежемесячно проводить мониторинг проектов ТОС с обязательной публикацией результатов мониторинга в районных средствах массовой информации.</a:t>
            </a:r>
          </a:p>
          <a:p>
            <a:pPr defTabSz="342812"/>
            <a:endParaRPr lang="ru-RU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657600" y="625474"/>
            <a:ext cx="4457701" cy="28892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</a:p>
        </p:txBody>
      </p:sp>
      <p:pic>
        <p:nvPicPr>
          <p:cNvPr id="10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263525"/>
            <a:ext cx="711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1"/>
          <p:cNvSpPr txBox="1">
            <a:spLocks/>
          </p:cNvSpPr>
          <p:nvPr/>
        </p:nvSpPr>
        <p:spPr>
          <a:xfrm>
            <a:off x="633234" y="260574"/>
            <a:ext cx="1104957" cy="7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>
            <a:defPPr>
              <a:defRPr lang="ru-RU"/>
            </a:defPPr>
            <a:lvl1pPr marL="12600">
              <a:lnSpc>
                <a:spcPct val="100000"/>
              </a:lnSpc>
              <a:defRPr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defRPr>
            </a:lvl1pPr>
          </a:lstStyle>
          <a:p>
            <a:fld id="{3A0563BE-6BB1-4AF2-9C76-F022463C4161}" type="slidenum">
              <a:rPr lang="ru-RU" sz="5000" b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ru-RU" sz="5000" b="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735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Заголовок 6"/>
          <p:cNvSpPr txBox="1">
            <a:spLocks noGrp="1"/>
          </p:cNvSpPr>
          <p:nvPr>
            <p:ph type="ctrTitle"/>
          </p:nvPr>
        </p:nvSpPr>
        <p:spPr bwMode="auto">
          <a:xfrm>
            <a:off x="658813" y="1377950"/>
            <a:ext cx="8104187" cy="3693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ru-RU" altLang="ru-RU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Интерактивная карта </a:t>
            </a:r>
            <a:r>
              <a:rPr lang="ru-RU" alt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 </a:t>
            </a:r>
            <a:r>
              <a:rPr lang="ru-RU" altLang="ru-RU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ТОС на </a:t>
            </a:r>
            <a:r>
              <a:rPr lang="ru-RU" alt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Новгородской области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A9312AA-41B1-47F5-9C29-6B74FEDF4CEB}"/>
              </a:ext>
            </a:extLst>
          </p:cNvPr>
          <p:cNvSpPr/>
          <p:nvPr/>
        </p:nvSpPr>
        <p:spPr>
          <a:xfrm>
            <a:off x="3097700" y="6475523"/>
            <a:ext cx="31151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>
                <a:solidFill>
                  <a:srgbClr val="000000"/>
                </a:solidFill>
                <a:latin typeface="Arial" panose="020B0604020202020204" pitchFamily="34" charset="0"/>
              </a:rPr>
              <a:t>размещена на портале </a:t>
            </a: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ЦМПИ.РФ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84454E2-FA37-4396-9E1E-AB2F66CB3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7" y="2204787"/>
            <a:ext cx="7417594" cy="4270736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657600" y="625474"/>
            <a:ext cx="4457701" cy="28892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</a:p>
        </p:txBody>
      </p:sp>
      <p:pic>
        <p:nvPicPr>
          <p:cNvPr id="9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263525"/>
            <a:ext cx="711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1"/>
          <p:cNvSpPr txBox="1">
            <a:spLocks/>
          </p:cNvSpPr>
          <p:nvPr/>
        </p:nvSpPr>
        <p:spPr>
          <a:xfrm>
            <a:off x="633234" y="260574"/>
            <a:ext cx="1104957" cy="7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>
            <a:defPPr>
              <a:defRPr lang="ru-RU"/>
            </a:defPPr>
            <a:lvl1pPr marL="12600">
              <a:lnSpc>
                <a:spcPct val="100000"/>
              </a:lnSpc>
              <a:defRPr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defRPr>
            </a:lvl1pPr>
          </a:lstStyle>
          <a:p>
            <a:fld id="{3A0563BE-6BB1-4AF2-9C76-F022463C4161}" type="slidenum">
              <a:rPr lang="ru-RU" sz="5000" b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ru-RU" sz="5000" b="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8997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Прямоугольник 9"/>
          <p:cNvSpPr>
            <a:spLocks noChangeArrowheads="1"/>
          </p:cNvSpPr>
          <p:nvPr/>
        </p:nvSpPr>
        <p:spPr bwMode="auto">
          <a:xfrm>
            <a:off x="187264" y="2671684"/>
            <a:ext cx="6899336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Увеличение 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доли граждан, участвующих в решении вопросов местного значения посредством реализации на территории муниципальных образований Новгородской области проектов по развитию территорий городских и сельских поселений, инициируемых территориальными общественными самоуправлениями, к 2021 году до 25 % от количества граждан трудоспособного и старше трудоспособного возраста, постоянно проживающих на территории муниципальных образований области </a:t>
            </a:r>
          </a:p>
        </p:txBody>
      </p:sp>
      <p:sp>
        <p:nvSpPr>
          <p:cNvPr id="5128" name="Прямоугольник 8"/>
          <p:cNvSpPr>
            <a:spLocks noChangeArrowheads="1"/>
          </p:cNvSpPr>
          <p:nvPr/>
        </p:nvSpPr>
        <p:spPr bwMode="auto">
          <a:xfrm>
            <a:off x="7254081" y="3715715"/>
            <a:ext cx="1722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</a:rPr>
              <a:t>Срок реализации</a:t>
            </a:r>
          </a:p>
          <a:p>
            <a:pPr algn="just" eaLnBrk="1" hangingPunct="1"/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</a:rPr>
              <a:t>2020 год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254081" y="2895600"/>
            <a:ext cx="0" cy="251529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6" descr="двойной, наволочка, показатель значок">
            <a:extLst>
              <a:ext uri="{FF2B5EF4-FFF2-40B4-BE49-F238E27FC236}">
                <a16:creationId xmlns="" xmlns:a16="http://schemas.microsoft.com/office/drawing/2014/main" id="{2A819583-BFF0-4194-96B5-C81516E3A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34" y="1692027"/>
            <a:ext cx="482723" cy="48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957" y="1805418"/>
            <a:ext cx="1640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 проекта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64" y="2416461"/>
            <a:ext cx="6910240" cy="3095768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657600" y="625474"/>
            <a:ext cx="4457701" cy="28892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</a:p>
        </p:txBody>
      </p:sp>
      <p:pic>
        <p:nvPicPr>
          <p:cNvPr id="12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263525"/>
            <a:ext cx="711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1"/>
          <p:cNvSpPr txBox="1">
            <a:spLocks/>
          </p:cNvSpPr>
          <p:nvPr/>
        </p:nvSpPr>
        <p:spPr>
          <a:xfrm>
            <a:off x="633234" y="260574"/>
            <a:ext cx="1104957" cy="7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>
            <a:defPPr>
              <a:defRPr lang="ru-RU"/>
            </a:defPPr>
            <a:lvl1pPr marL="12600">
              <a:lnSpc>
                <a:spcPct val="100000"/>
              </a:lnSpc>
              <a:defRPr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defRPr>
            </a:lvl1pPr>
          </a:lstStyle>
          <a:p>
            <a:r>
              <a:rPr lang="ru-RU" sz="5000" b="0" dirty="0">
                <a:solidFill>
                  <a:srgbClr val="AFA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fld id="{3A0563BE-6BB1-4AF2-9C76-F022463C4161}" type="slidenum">
              <a:rPr lang="ru-RU" sz="5000" b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ru-RU" sz="5000" b="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0533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A5922710-7CD7-4F03-9A34-2D6B36B3DD15}"/>
              </a:ext>
            </a:extLst>
          </p:cNvPr>
          <p:cNvSpPr/>
          <p:nvPr/>
        </p:nvSpPr>
        <p:spPr>
          <a:xfrm>
            <a:off x="76200" y="1800911"/>
            <a:ext cx="8811004" cy="4447489"/>
          </a:xfrm>
          <a:prstGeom prst="roundRect">
            <a:avLst/>
          </a:prstGeom>
          <a:noFill/>
          <a:ln w="9525">
            <a:solidFill>
              <a:srgbClr val="AFABA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12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E4EBBF8-EF48-407D-84FA-2702DD444623}"/>
              </a:ext>
            </a:extLst>
          </p:cNvPr>
          <p:cNvSpPr txBox="1"/>
          <p:nvPr/>
        </p:nvSpPr>
        <p:spPr>
          <a:xfrm>
            <a:off x="1671496" y="1433452"/>
            <a:ext cx="311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12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показатели проекта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E1B81E78-92E1-45C9-8DFA-303E99637843}"/>
              </a:ext>
            </a:extLst>
          </p:cNvPr>
          <p:cNvSpPr txBox="1"/>
          <p:nvPr/>
        </p:nvSpPr>
        <p:spPr>
          <a:xfrm>
            <a:off x="7517352" y="6486657"/>
            <a:ext cx="561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12"/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16FFB303-DFCC-4096-877F-A857CED8D6D9}"/>
              </a:ext>
            </a:extLst>
          </p:cNvPr>
          <p:cNvSpPr txBox="1"/>
          <p:nvPr/>
        </p:nvSpPr>
        <p:spPr>
          <a:xfrm>
            <a:off x="8281326" y="6477000"/>
            <a:ext cx="5262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12"/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10AA7A3A-B124-455D-9C4B-3037DE4C3258}"/>
              </a:ext>
            </a:extLst>
          </p:cNvPr>
          <p:cNvSpPr txBox="1"/>
          <p:nvPr/>
        </p:nvSpPr>
        <p:spPr>
          <a:xfrm>
            <a:off x="492231" y="1814274"/>
            <a:ext cx="6829596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12"/>
            <a:endParaRPr lang="ru-RU" sz="1050" b="1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defTabSz="342812"/>
            <a:r>
              <a:rPr lang="ru-RU" sz="14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Увеличение количества граждан, участвующих в решении вопросов местного </a:t>
            </a:r>
            <a:r>
              <a:rPr lang="ru-RU" sz="1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значения</a:t>
            </a:r>
          </a:p>
          <a:p>
            <a:pPr defTabSz="342812"/>
            <a:endParaRPr lang="ru-RU" sz="14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defTabSz="342812"/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территориальных общественных самоуправлений</a:t>
            </a:r>
          </a:p>
          <a:p>
            <a:pPr defTabSz="342812"/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812"/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реализованных проектов, инициированных ТОС (значение целевого показателя, утвержденного государственной программой)</a:t>
            </a:r>
            <a:endParaRPr lang="ru-RU" sz="14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defTabSz="342812"/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812"/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осведомленности граждан о реализации приоритетного регионального проекта «Территориальное общественное самоуправление» </a:t>
            </a:r>
          </a:p>
          <a:p>
            <a:pPr defTabSz="342812"/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812"/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одобрения граждан реализации приоритетного регионального проекта «Территориальное общественное самоуправление» </a:t>
            </a:r>
          </a:p>
          <a:p>
            <a:pPr defTabSz="342812"/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812"/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публикаций о проекте</a:t>
            </a:r>
          </a:p>
          <a:p>
            <a:pPr defTabSz="342812"/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 на сайте</a:t>
            </a:r>
          </a:p>
          <a:p>
            <a:pPr defTabSz="342812"/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 в социальных сетях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D90A9061-3684-480E-A8CB-9832640A5FB7}"/>
              </a:ext>
            </a:extLst>
          </p:cNvPr>
          <p:cNvSpPr txBox="1"/>
          <p:nvPr/>
        </p:nvSpPr>
        <p:spPr>
          <a:xfrm>
            <a:off x="7993569" y="2562616"/>
            <a:ext cx="615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12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582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5D5C6774-D94A-46DE-9E1B-4CA0E1BB4A68}"/>
              </a:ext>
            </a:extLst>
          </p:cNvPr>
          <p:cNvSpPr txBox="1"/>
          <p:nvPr/>
        </p:nvSpPr>
        <p:spPr>
          <a:xfrm>
            <a:off x="7345882" y="2060775"/>
            <a:ext cx="599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12"/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A987C9E5-DD08-4041-A785-711F2014FF2A}"/>
              </a:ext>
            </a:extLst>
          </p:cNvPr>
          <p:cNvCxnSpPr>
            <a:cxnSpLocks/>
          </p:cNvCxnSpPr>
          <p:nvPr/>
        </p:nvCxnSpPr>
        <p:spPr>
          <a:xfrm>
            <a:off x="7945302" y="1948315"/>
            <a:ext cx="48267" cy="3951555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EDEA7732-08F9-47E3-837B-D577263E431F}"/>
              </a:ext>
            </a:extLst>
          </p:cNvPr>
          <p:cNvSpPr txBox="1"/>
          <p:nvPr/>
        </p:nvSpPr>
        <p:spPr>
          <a:xfrm>
            <a:off x="7962686" y="2060775"/>
            <a:ext cx="11051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12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22,35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defTabSz="342812"/>
            <a:r>
              <a:rPr lang="ru-RU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 01.07.2020</a:t>
            </a:r>
          </a:p>
          <a:p>
            <a:pPr defTabSz="342812"/>
            <a:endParaRPr lang="ru-RU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C9E2DDAC-241C-4739-AE16-2DBD322FD9CE}"/>
              </a:ext>
            </a:extLst>
          </p:cNvPr>
          <p:cNvSpPr txBox="1"/>
          <p:nvPr/>
        </p:nvSpPr>
        <p:spPr>
          <a:xfrm>
            <a:off x="7345883" y="2562615"/>
            <a:ext cx="530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12"/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530</a:t>
            </a:r>
            <a:endParaRPr lang="ru-RU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3599542-0F65-40CE-B30F-96F1EF0724DD}"/>
              </a:ext>
            </a:extLst>
          </p:cNvPr>
          <p:cNvSpPr txBox="1"/>
          <p:nvPr/>
        </p:nvSpPr>
        <p:spPr>
          <a:xfrm>
            <a:off x="7345882" y="3133623"/>
            <a:ext cx="599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12"/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4F56DE16-C719-45AC-9008-B2B4D79C6AD6}"/>
              </a:ext>
            </a:extLst>
          </p:cNvPr>
          <p:cNvSpPr txBox="1"/>
          <p:nvPr/>
        </p:nvSpPr>
        <p:spPr>
          <a:xfrm>
            <a:off x="7981832" y="3133623"/>
            <a:ext cx="781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12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</a:p>
        </p:txBody>
      </p:sp>
      <p:pic>
        <p:nvPicPr>
          <p:cNvPr id="26" name="Picture 6" descr="двойной, наволочка, показатель значок">
            <a:extLst>
              <a:ext uri="{FF2B5EF4-FFF2-40B4-BE49-F238E27FC236}">
                <a16:creationId xmlns="" xmlns:a16="http://schemas.microsoft.com/office/drawing/2014/main" id="{2A819583-BFF0-4194-96B5-C81516E3A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005" y="1332330"/>
            <a:ext cx="482723" cy="48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7354196" y="3834856"/>
            <a:ext cx="663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812"/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345881" y="4412872"/>
            <a:ext cx="543739" cy="515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812"/>
            <a:endParaRPr lang="ru-RU" sz="13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812"/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65%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345882" y="5075311"/>
            <a:ext cx="184731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812"/>
            <a:endParaRPr lang="ru-RU" sz="13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812"/>
            <a:endParaRPr lang="ru-RU" sz="13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812"/>
            <a:endParaRPr lang="ru-RU" sz="13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326711" y="4961151"/>
            <a:ext cx="53091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812"/>
            <a:endParaRPr lang="ru-RU" sz="13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812"/>
            <a:endParaRPr lang="ru-RU" sz="13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812"/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  <a:p>
            <a:pPr defTabSz="342812"/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718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994202" y="3854485"/>
            <a:ext cx="9176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812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37,2%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993569" y="4606091"/>
            <a:ext cx="692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812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81,6%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993569" y="5074672"/>
            <a:ext cx="184731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812"/>
            <a:endParaRPr lang="ru-RU" sz="135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812"/>
            <a:endParaRPr lang="ru-RU" sz="135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812"/>
            <a:endParaRPr lang="ru-RU" sz="135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6509164"/>
            <a:ext cx="164606" cy="1646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954" y="6509164"/>
            <a:ext cx="164606" cy="164606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7993569" y="5357697"/>
            <a:ext cx="781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812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pPr defTabSz="342812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3657600" y="625474"/>
            <a:ext cx="4457701" cy="28892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</a:p>
        </p:txBody>
      </p:sp>
      <p:pic>
        <p:nvPicPr>
          <p:cNvPr id="30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263525"/>
            <a:ext cx="711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Номер слайда 1"/>
          <p:cNvSpPr txBox="1">
            <a:spLocks/>
          </p:cNvSpPr>
          <p:nvPr/>
        </p:nvSpPr>
        <p:spPr>
          <a:xfrm>
            <a:off x="633234" y="260574"/>
            <a:ext cx="1104957" cy="7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>
            <a:defPPr>
              <a:defRPr lang="ru-RU"/>
            </a:defPPr>
            <a:lvl1pPr marL="12600">
              <a:lnSpc>
                <a:spcPct val="100000"/>
              </a:lnSpc>
              <a:defRPr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defRPr>
            </a:lvl1pPr>
          </a:lstStyle>
          <a:p>
            <a:r>
              <a:rPr lang="ru-RU" sz="5000" b="0" dirty="0">
                <a:solidFill>
                  <a:srgbClr val="AFA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fld id="{3A0563BE-6BB1-4AF2-9C76-F022463C4161}" type="slidenum">
              <a:rPr lang="ru-RU" sz="5000" b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ru-RU" sz="5000" b="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3951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: скругленные углы 73">
            <a:extLst>
              <a:ext uri="{FF2B5EF4-FFF2-40B4-BE49-F238E27FC236}">
                <a16:creationId xmlns="" xmlns:a16="http://schemas.microsoft.com/office/drawing/2014/main" id="{2328C7A1-B359-4F80-9A19-312B62784DEE}"/>
              </a:ext>
            </a:extLst>
          </p:cNvPr>
          <p:cNvSpPr/>
          <p:nvPr/>
        </p:nvSpPr>
        <p:spPr>
          <a:xfrm>
            <a:off x="381001" y="1898322"/>
            <a:ext cx="8567800" cy="3740478"/>
          </a:xfrm>
          <a:prstGeom prst="roundRect">
            <a:avLst/>
          </a:prstGeom>
          <a:noFill/>
          <a:ln w="9525">
            <a:solidFill>
              <a:srgbClr val="AFABA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12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EE83A2A2-EBCB-497B-9753-244AE92BBB3E}"/>
              </a:ext>
            </a:extLst>
          </p:cNvPr>
          <p:cNvSpPr txBox="1"/>
          <p:nvPr/>
        </p:nvSpPr>
        <p:spPr>
          <a:xfrm>
            <a:off x="1170429" y="1479549"/>
            <a:ext cx="288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12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финансы проекта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6924B453-FC91-48E9-9ABD-23E2DEB4F947}"/>
              </a:ext>
            </a:extLst>
          </p:cNvPr>
          <p:cNvSpPr/>
          <p:nvPr/>
        </p:nvSpPr>
        <p:spPr>
          <a:xfrm>
            <a:off x="7134739" y="6509886"/>
            <a:ext cx="157294" cy="151002"/>
          </a:xfrm>
          <a:prstGeom prst="ellipse">
            <a:avLst/>
          </a:prstGeom>
          <a:solidFill>
            <a:srgbClr val="F34840"/>
          </a:solidFill>
          <a:ln>
            <a:solidFill>
              <a:srgbClr val="F34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12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Овал 79">
            <a:extLst>
              <a:ext uri="{FF2B5EF4-FFF2-40B4-BE49-F238E27FC236}">
                <a16:creationId xmlns="" xmlns:a16="http://schemas.microsoft.com/office/drawing/2014/main" id="{4415C032-D984-4282-8C1B-1AB4E73AD2A0}"/>
              </a:ext>
            </a:extLst>
          </p:cNvPr>
          <p:cNvSpPr/>
          <p:nvPr/>
        </p:nvSpPr>
        <p:spPr>
          <a:xfrm>
            <a:off x="8072232" y="6509886"/>
            <a:ext cx="157294" cy="15100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12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E1B81E78-92E1-45C9-8DFA-303E99637843}"/>
              </a:ext>
            </a:extLst>
          </p:cNvPr>
          <p:cNvSpPr txBox="1"/>
          <p:nvPr/>
        </p:nvSpPr>
        <p:spPr>
          <a:xfrm>
            <a:off x="7310200" y="6373399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12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16FFB303-DFCC-4096-877F-A857CED8D6D9}"/>
              </a:ext>
            </a:extLst>
          </p:cNvPr>
          <p:cNvSpPr txBox="1"/>
          <p:nvPr/>
        </p:nvSpPr>
        <p:spPr>
          <a:xfrm>
            <a:off x="8217650" y="6383493"/>
            <a:ext cx="696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12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D114FF5C-1BB9-4F9A-9EC9-FF33143BDC3A}"/>
              </a:ext>
            </a:extLst>
          </p:cNvPr>
          <p:cNvSpPr txBox="1"/>
          <p:nvPr/>
        </p:nvSpPr>
        <p:spPr>
          <a:xfrm>
            <a:off x="533401" y="2267588"/>
            <a:ext cx="6712694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12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ВСЕГО, тыс. рублей</a:t>
            </a:r>
          </a:p>
          <a:p>
            <a:pPr defTabSz="342812"/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812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числе:</a:t>
            </a:r>
          </a:p>
          <a:p>
            <a:pPr defTabSz="342812"/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342812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Областной бюджет, тыс. рублей</a:t>
            </a:r>
          </a:p>
          <a:p>
            <a:pPr lvl="1" defTabSz="342812"/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342812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Местный бюджет, тыс. рублей</a:t>
            </a:r>
          </a:p>
          <a:p>
            <a:pPr defTabSz="342812"/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812"/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812"/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E51D7796-6A0A-40E7-936F-0F5BD2B2406C}"/>
              </a:ext>
            </a:extLst>
          </p:cNvPr>
          <p:cNvSpPr txBox="1"/>
          <p:nvPr/>
        </p:nvSpPr>
        <p:spPr>
          <a:xfrm>
            <a:off x="8010100" y="2285382"/>
            <a:ext cx="938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12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9861,0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ED3AFF41-AEB2-4D8A-8CFD-0C13EC054C7B}"/>
              </a:ext>
            </a:extLst>
          </p:cNvPr>
          <p:cNvSpPr txBox="1"/>
          <p:nvPr/>
        </p:nvSpPr>
        <p:spPr>
          <a:xfrm>
            <a:off x="7042648" y="2279428"/>
            <a:ext cx="93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12"/>
            <a:r>
              <a:rPr lang="ru-RU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8750,0</a:t>
            </a:r>
          </a:p>
        </p:txBody>
      </p:sp>
      <p:cxnSp>
        <p:nvCxnSpPr>
          <p:cNvPr id="104" name="Прямая соединительная линия 103">
            <a:extLst>
              <a:ext uri="{FF2B5EF4-FFF2-40B4-BE49-F238E27FC236}">
                <a16:creationId xmlns="" xmlns:a16="http://schemas.microsoft.com/office/drawing/2014/main" id="{34AC719C-1035-4585-AC15-D1BA7DB534B8}"/>
              </a:ext>
            </a:extLst>
          </p:cNvPr>
          <p:cNvCxnSpPr>
            <a:cxnSpLocks/>
          </p:cNvCxnSpPr>
          <p:nvPr/>
        </p:nvCxnSpPr>
        <p:spPr>
          <a:xfrm>
            <a:off x="7981349" y="2267588"/>
            <a:ext cx="28750" cy="3142612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68ABCC3E-2CFE-4EFA-B752-D4AFF49F22BC}"/>
              </a:ext>
            </a:extLst>
          </p:cNvPr>
          <p:cNvSpPr txBox="1"/>
          <p:nvPr/>
        </p:nvSpPr>
        <p:spPr>
          <a:xfrm>
            <a:off x="7042647" y="3389276"/>
            <a:ext cx="950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12"/>
            <a:r>
              <a:rPr lang="ru-RU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7000,0</a:t>
            </a:r>
          </a:p>
        </p:txBody>
      </p:sp>
      <p:pic>
        <p:nvPicPr>
          <p:cNvPr id="1032" name="Picture 8" descr="деньги, купюры, и монеты, стопки значок">
            <a:extLst>
              <a:ext uri="{FF2B5EF4-FFF2-40B4-BE49-F238E27FC236}">
                <a16:creationId xmlns="" xmlns:a16="http://schemas.microsoft.com/office/drawing/2014/main" id="{D316B380-BA35-44DB-8974-C5BC99BF7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87" y="1489494"/>
            <a:ext cx="349442" cy="34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42647" y="3967610"/>
            <a:ext cx="1029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1750,0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010100" y="3389276"/>
            <a:ext cx="90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7000,0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10099" y="3967610"/>
            <a:ext cx="948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2861,0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657600" y="625474"/>
            <a:ext cx="4457701" cy="28892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</a:p>
        </p:txBody>
      </p:sp>
      <p:pic>
        <p:nvPicPr>
          <p:cNvPr id="22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263525"/>
            <a:ext cx="711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Номер слайда 1"/>
          <p:cNvSpPr txBox="1">
            <a:spLocks/>
          </p:cNvSpPr>
          <p:nvPr/>
        </p:nvSpPr>
        <p:spPr>
          <a:xfrm>
            <a:off x="633234" y="260574"/>
            <a:ext cx="1104957" cy="7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>
            <a:defPPr>
              <a:defRPr lang="ru-RU"/>
            </a:defPPr>
            <a:lvl1pPr marL="12600">
              <a:lnSpc>
                <a:spcPct val="100000"/>
              </a:lnSpc>
              <a:defRPr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defRPr>
            </a:lvl1pPr>
          </a:lstStyle>
          <a:p>
            <a:r>
              <a:rPr lang="ru-RU" sz="5000" b="0" dirty="0">
                <a:solidFill>
                  <a:srgbClr val="AFA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fld id="{3A0563BE-6BB1-4AF2-9C76-F022463C4161}" type="slidenum">
              <a:rPr lang="ru-RU" sz="5000" b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ru-RU" sz="5000" b="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4196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3094" y="1610237"/>
            <a:ext cx="3023026" cy="3781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F348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4" name="Rectangle 89"/>
          <p:cNvSpPr>
            <a:spLocks noChangeArrowheads="1"/>
          </p:cNvSpPr>
          <p:nvPr/>
        </p:nvSpPr>
        <p:spPr bwMode="auto">
          <a:xfrm>
            <a:off x="381000" y="1477442"/>
            <a:ext cx="4331629" cy="88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hangingPunct="1">
              <a:lnSpc>
                <a:spcPct val="90000"/>
              </a:lnSpc>
              <a:buClrTx/>
            </a:pPr>
            <a:r>
              <a:rPr lang="ru-RU" altLang="ru-RU" sz="1400" b="1" dirty="0">
                <a:solidFill>
                  <a:srgbClr val="FF0000"/>
                </a:solidFill>
              </a:rPr>
              <a:t>9 861 000 </a:t>
            </a:r>
            <a:r>
              <a:rPr lang="ru-RU" altLang="ru-RU" sz="1400" dirty="0">
                <a:solidFill>
                  <a:schemeClr val="tx1"/>
                </a:solidFill>
              </a:rPr>
              <a:t>рублей планируемая стоимость реализованных проектов ТОС</a:t>
            </a:r>
          </a:p>
          <a:p>
            <a:pPr algn="just" hangingPunct="1">
              <a:lnSpc>
                <a:spcPct val="90000"/>
              </a:lnSpc>
              <a:buClrTx/>
              <a:buFontTx/>
              <a:buNone/>
            </a:pPr>
            <a:r>
              <a:rPr lang="ru-RU" altLang="ru-RU" sz="1400" b="1" dirty="0">
                <a:solidFill>
                  <a:srgbClr val="FF0000"/>
                </a:solidFill>
              </a:rPr>
              <a:t>102</a:t>
            </a:r>
            <a:r>
              <a:rPr lang="ru-RU" altLang="ru-RU" sz="1400" dirty="0">
                <a:solidFill>
                  <a:schemeClr val="tx1"/>
                </a:solidFill>
              </a:rPr>
              <a:t> проекта ТОС</a:t>
            </a:r>
          </a:p>
          <a:p>
            <a:pPr algn="just" hangingPunct="1">
              <a:lnSpc>
                <a:spcPct val="90000"/>
              </a:lnSpc>
              <a:buClrTx/>
              <a:buFontTx/>
              <a:buNone/>
            </a:pPr>
            <a:r>
              <a:rPr lang="ru-RU" altLang="ru-RU" sz="1400" b="1" dirty="0">
                <a:solidFill>
                  <a:srgbClr val="FF0000"/>
                </a:solidFill>
              </a:rPr>
              <a:t>21</a:t>
            </a:r>
            <a:r>
              <a:rPr lang="ru-RU" altLang="ru-RU" sz="1400" dirty="0">
                <a:solidFill>
                  <a:schemeClr val="tx1"/>
                </a:solidFill>
              </a:rPr>
              <a:t> муниципальный район</a:t>
            </a:r>
          </a:p>
          <a:p>
            <a:pPr algn="just" hangingPunct="1">
              <a:lnSpc>
                <a:spcPct val="90000"/>
              </a:lnSpc>
              <a:buClrTx/>
              <a:buFontTx/>
              <a:buNone/>
            </a:pPr>
            <a:endParaRPr lang="ru-RU" altLang="ru-RU" sz="1400" dirty="0">
              <a:solidFill>
                <a:schemeClr val="tx1"/>
              </a:solidFill>
            </a:endParaRPr>
          </a:p>
          <a:p>
            <a:pPr algn="just" hangingPunct="1">
              <a:lnSpc>
                <a:spcPct val="90000"/>
              </a:lnSpc>
              <a:buClrTx/>
              <a:buFontTx/>
              <a:buNone/>
            </a:pPr>
            <a:endParaRPr lang="ru-RU" altLang="ru-RU" sz="1400" dirty="0">
              <a:solidFill>
                <a:schemeClr val="tx1"/>
              </a:solidFill>
            </a:endParaRPr>
          </a:p>
          <a:p>
            <a:pPr algn="just" hangingPunct="1">
              <a:lnSpc>
                <a:spcPct val="90000"/>
              </a:lnSpc>
              <a:buClrTx/>
              <a:buFontTx/>
              <a:buNone/>
            </a:pPr>
            <a:endParaRPr lang="ru-RU" altLang="ru-RU" sz="1400" dirty="0">
              <a:solidFill>
                <a:schemeClr val="tx1"/>
              </a:solidFill>
            </a:endParaRPr>
          </a:p>
        </p:txBody>
      </p:sp>
      <p:pic>
        <p:nvPicPr>
          <p:cNvPr id="15" name="Picture 93" descr="ÐÐ°ÑÑÐ¸Ð½ÐºÐ¸ Ð¿Ð¾ Ð·Ð°Ð¿ÑÐ¾ÑÑ Ð¿Ð¸ÐºÑÐ¾Ð³ÑÐ°Ð¼Ð¼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995" y="6084148"/>
            <a:ext cx="663575" cy="62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ÐÐ°ÑÑÐ¸Ð½ÐºÐ¸ Ð¿Ð¾ Ð·Ð°Ð¿ÑÐ¾ÑÑ Ð¿Ð¸ÐºÑÐ¾Ð³ÑÐ°Ð¼Ð¼Ð° ÑÐ¿Ð¾ÑÑÐ¸Ð²Ð½Ð°Ñ Ð¿Ð»Ð¾ÑÐ°Ð´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97355" y="6228038"/>
            <a:ext cx="628338" cy="45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06" y="6156478"/>
            <a:ext cx="525456" cy="52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875" y="6210652"/>
            <a:ext cx="501620" cy="50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ÐÐ°ÑÑÐ¸Ð½ÐºÐ¸ Ð¿Ð¾ Ð·Ð°Ð¿ÑÐ¾ÑÑ Ð¿Ð¸ÐºÑÐ¾Ð³ÑÐ°Ð¼Ð¼Ð° ÑÐ²ÐµÑ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42361" y="6161430"/>
            <a:ext cx="444439" cy="53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89"/>
          <p:cNvSpPr>
            <a:spLocks noChangeArrowheads="1"/>
          </p:cNvSpPr>
          <p:nvPr/>
        </p:nvSpPr>
        <p:spPr bwMode="auto">
          <a:xfrm>
            <a:off x="3657600" y="2064519"/>
            <a:ext cx="5223541" cy="36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hangingPunct="1">
              <a:lnSpc>
                <a:spcPct val="90000"/>
              </a:lnSpc>
              <a:buClrTx/>
            </a:pPr>
            <a:r>
              <a:rPr lang="ru-RU" altLang="ru-RU" sz="1300" b="1" dirty="0">
                <a:solidFill>
                  <a:srgbClr val="FF0000"/>
                </a:solidFill>
              </a:rPr>
              <a:t>40</a:t>
            </a:r>
            <a:r>
              <a:rPr lang="ru-RU" altLang="ru-RU" sz="1300" dirty="0">
                <a:solidFill>
                  <a:schemeClr val="tx1"/>
                </a:solidFill>
              </a:rPr>
              <a:t> проектов – обустройство и благоустройство детских игровых и спортивных площадок</a:t>
            </a:r>
          </a:p>
        </p:txBody>
      </p:sp>
      <p:pic>
        <p:nvPicPr>
          <p:cNvPr id="1026" name="Picture 2" descr="Картинки по запросу клипарт дом культуры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4" t="29836" r="31151" b="29187"/>
          <a:stretch/>
        </p:blipFill>
        <p:spPr bwMode="auto">
          <a:xfrm flipH="1">
            <a:off x="6325657" y="6121079"/>
            <a:ext cx="473813" cy="5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B5728AA8-9851-4091-AF24-0166AB2DCB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238143"/>
              </p:ext>
            </p:extLst>
          </p:nvPr>
        </p:nvGraphicFramePr>
        <p:xfrm>
          <a:off x="199270" y="2055989"/>
          <a:ext cx="4874103" cy="3797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705" y="6297389"/>
            <a:ext cx="838199" cy="414883"/>
          </a:xfrm>
          <a:prstGeom prst="rect">
            <a:avLst/>
          </a:prstGeom>
        </p:spPr>
      </p:pic>
      <p:sp>
        <p:nvSpPr>
          <p:cNvPr id="28" name="Rectangle 89"/>
          <p:cNvSpPr>
            <a:spLocks noChangeArrowheads="1"/>
          </p:cNvSpPr>
          <p:nvPr/>
        </p:nvSpPr>
        <p:spPr bwMode="auto">
          <a:xfrm>
            <a:off x="3657601" y="2486243"/>
            <a:ext cx="5223540" cy="58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hangingPunct="1">
              <a:lnSpc>
                <a:spcPct val="90000"/>
              </a:lnSpc>
              <a:buClrTx/>
            </a:pPr>
            <a:r>
              <a:rPr lang="ru-RU" altLang="ru-RU" sz="1300" b="1" dirty="0">
                <a:solidFill>
                  <a:srgbClr val="FF0000"/>
                </a:solidFill>
              </a:rPr>
              <a:t>28</a:t>
            </a:r>
            <a:r>
              <a:rPr lang="ru-RU" altLang="ru-RU" sz="1300" dirty="0">
                <a:solidFill>
                  <a:schemeClr val="tx1"/>
                </a:solidFill>
              </a:rPr>
              <a:t> проектов – благоустройство территорий общего пользования, оборудование контейнерных площадок, спил аварийных деревьев</a:t>
            </a:r>
          </a:p>
        </p:txBody>
      </p:sp>
      <p:sp>
        <p:nvSpPr>
          <p:cNvPr id="29" name="Rectangle 89"/>
          <p:cNvSpPr>
            <a:spLocks noChangeArrowheads="1"/>
          </p:cNvSpPr>
          <p:nvPr/>
        </p:nvSpPr>
        <p:spPr bwMode="auto">
          <a:xfrm>
            <a:off x="3694097" y="3809268"/>
            <a:ext cx="5241473" cy="36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hangingPunct="1">
              <a:lnSpc>
                <a:spcPct val="90000"/>
              </a:lnSpc>
              <a:buClrTx/>
            </a:pPr>
            <a:r>
              <a:rPr lang="ru-RU" altLang="ru-RU" sz="1300" b="1" dirty="0">
                <a:solidFill>
                  <a:srgbClr val="FF0000"/>
                </a:solidFill>
              </a:rPr>
              <a:t>5</a:t>
            </a:r>
            <a:r>
              <a:rPr lang="ru-RU" altLang="ru-RU" sz="1300" dirty="0">
                <a:solidFill>
                  <a:schemeClr val="tx1"/>
                </a:solidFill>
              </a:rPr>
              <a:t> проектов – благоустройство (ограждение) гражданских кладбищ</a:t>
            </a:r>
          </a:p>
        </p:txBody>
      </p:sp>
      <p:sp>
        <p:nvSpPr>
          <p:cNvPr id="30" name="Rectangle 89"/>
          <p:cNvSpPr>
            <a:spLocks noChangeArrowheads="1"/>
          </p:cNvSpPr>
          <p:nvPr/>
        </p:nvSpPr>
        <p:spPr bwMode="auto">
          <a:xfrm>
            <a:off x="3666560" y="4234381"/>
            <a:ext cx="5295904" cy="30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hangingPunct="1">
              <a:lnSpc>
                <a:spcPct val="90000"/>
              </a:lnSpc>
              <a:buClrTx/>
            </a:pPr>
            <a:r>
              <a:rPr lang="ru-RU" altLang="ru-RU" sz="1300" b="1" dirty="0">
                <a:solidFill>
                  <a:srgbClr val="FF0000"/>
                </a:solidFill>
              </a:rPr>
              <a:t>4</a:t>
            </a:r>
            <a:r>
              <a:rPr lang="ru-RU" altLang="ru-RU" sz="1300" dirty="0">
                <a:solidFill>
                  <a:schemeClr val="tx1"/>
                </a:solidFill>
              </a:rPr>
              <a:t> проекта – ремонт пешеходных дорожек, выравнивание дорог</a:t>
            </a:r>
          </a:p>
        </p:txBody>
      </p:sp>
      <p:sp>
        <p:nvSpPr>
          <p:cNvPr id="31" name="Rectangle 89"/>
          <p:cNvSpPr>
            <a:spLocks noChangeArrowheads="1"/>
          </p:cNvSpPr>
          <p:nvPr/>
        </p:nvSpPr>
        <p:spPr bwMode="auto">
          <a:xfrm>
            <a:off x="3666560" y="4548464"/>
            <a:ext cx="5223546" cy="4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hangingPunct="1">
              <a:lnSpc>
                <a:spcPct val="90000"/>
              </a:lnSpc>
              <a:buClrTx/>
            </a:pPr>
            <a:r>
              <a:rPr lang="ru-RU" altLang="ru-RU" sz="1300" b="1" dirty="0">
                <a:solidFill>
                  <a:srgbClr val="FF0000"/>
                </a:solidFill>
              </a:rPr>
              <a:t>4</a:t>
            </a:r>
            <a:r>
              <a:rPr lang="ru-RU" altLang="ru-RU" sz="1300" dirty="0">
                <a:solidFill>
                  <a:schemeClr val="tx1"/>
                </a:solidFill>
              </a:rPr>
              <a:t> проекта – ремонт общественных колодцев, благоустройство территории</a:t>
            </a:r>
          </a:p>
        </p:txBody>
      </p:sp>
      <p:sp>
        <p:nvSpPr>
          <p:cNvPr id="32" name="Rectangle 89"/>
          <p:cNvSpPr>
            <a:spLocks noChangeArrowheads="1"/>
          </p:cNvSpPr>
          <p:nvPr/>
        </p:nvSpPr>
        <p:spPr bwMode="auto">
          <a:xfrm>
            <a:off x="3657592" y="5015053"/>
            <a:ext cx="5260047" cy="41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hangingPunct="1">
              <a:lnSpc>
                <a:spcPct val="90000"/>
              </a:lnSpc>
              <a:buClrTx/>
            </a:pPr>
            <a:r>
              <a:rPr lang="ru-RU" altLang="ru-RU" sz="1300" b="1" dirty="0">
                <a:solidFill>
                  <a:srgbClr val="FF0000"/>
                </a:solidFill>
              </a:rPr>
              <a:t>3</a:t>
            </a:r>
            <a:r>
              <a:rPr lang="ru-RU" altLang="ru-RU" sz="1300" dirty="0">
                <a:solidFill>
                  <a:schemeClr val="tx1"/>
                </a:solidFill>
              </a:rPr>
              <a:t> проекта – ремонтные работы и приобретение спортивного оборудования для сельских Домов культуры</a:t>
            </a:r>
          </a:p>
        </p:txBody>
      </p:sp>
      <p:sp>
        <p:nvSpPr>
          <p:cNvPr id="33" name="Rectangle 89"/>
          <p:cNvSpPr>
            <a:spLocks noChangeArrowheads="1"/>
          </p:cNvSpPr>
          <p:nvPr/>
        </p:nvSpPr>
        <p:spPr bwMode="auto">
          <a:xfrm>
            <a:off x="3639663" y="5448815"/>
            <a:ext cx="5295907" cy="44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hangingPunct="1">
              <a:lnSpc>
                <a:spcPct val="90000"/>
              </a:lnSpc>
              <a:buClrTx/>
            </a:pPr>
            <a:r>
              <a:rPr lang="ru-RU" altLang="ru-RU" sz="1300" b="1" dirty="0">
                <a:solidFill>
                  <a:srgbClr val="FF0000"/>
                </a:solidFill>
              </a:rPr>
              <a:t>2</a:t>
            </a:r>
            <a:r>
              <a:rPr lang="ru-RU" altLang="ru-RU" sz="1300" dirty="0">
                <a:solidFill>
                  <a:schemeClr val="tx1"/>
                </a:solidFill>
              </a:rPr>
              <a:t> проекта – благоустройство пожарных водоемов</a:t>
            </a:r>
          </a:p>
        </p:txBody>
      </p:sp>
      <p:sp>
        <p:nvSpPr>
          <p:cNvPr id="34" name="Rectangle 89"/>
          <p:cNvSpPr>
            <a:spLocks noChangeArrowheads="1"/>
          </p:cNvSpPr>
          <p:nvPr/>
        </p:nvSpPr>
        <p:spPr bwMode="auto">
          <a:xfrm>
            <a:off x="3684491" y="3100296"/>
            <a:ext cx="5260041" cy="27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hangingPunct="1">
              <a:lnSpc>
                <a:spcPct val="90000"/>
              </a:lnSpc>
              <a:buClrTx/>
            </a:pPr>
            <a:r>
              <a:rPr lang="ru-RU" altLang="ru-RU" sz="1300" b="1" dirty="0">
                <a:solidFill>
                  <a:srgbClr val="FF0000"/>
                </a:solidFill>
              </a:rPr>
              <a:t>9</a:t>
            </a:r>
            <a:r>
              <a:rPr lang="ru-RU" altLang="ru-RU" sz="1300" dirty="0">
                <a:solidFill>
                  <a:schemeClr val="tx1"/>
                </a:solidFill>
              </a:rPr>
              <a:t> проектов – благоустройство воинских захоронений</a:t>
            </a:r>
          </a:p>
        </p:txBody>
      </p:sp>
      <p:sp>
        <p:nvSpPr>
          <p:cNvPr id="35" name="Rectangle 89"/>
          <p:cNvSpPr>
            <a:spLocks noChangeArrowheads="1"/>
          </p:cNvSpPr>
          <p:nvPr/>
        </p:nvSpPr>
        <p:spPr bwMode="auto">
          <a:xfrm>
            <a:off x="3693454" y="3366698"/>
            <a:ext cx="5410202" cy="36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hangingPunct="1">
              <a:lnSpc>
                <a:spcPct val="90000"/>
              </a:lnSpc>
              <a:buClrTx/>
            </a:pPr>
            <a:r>
              <a:rPr lang="ru-RU" altLang="ru-RU" sz="1300" b="1" dirty="0">
                <a:solidFill>
                  <a:srgbClr val="FF0000"/>
                </a:solidFill>
              </a:rPr>
              <a:t>5</a:t>
            </a:r>
            <a:r>
              <a:rPr lang="ru-RU" altLang="ru-RU" sz="1300" dirty="0">
                <a:solidFill>
                  <a:schemeClr val="tx1"/>
                </a:solidFill>
              </a:rPr>
              <a:t> проектов – уличное освещение (замена ламп на энергосберегающие)</a:t>
            </a:r>
          </a:p>
        </p:txBody>
      </p:sp>
      <p:sp>
        <p:nvSpPr>
          <p:cNvPr id="36" name="Rectangle 89"/>
          <p:cNvSpPr>
            <a:spLocks noChangeArrowheads="1"/>
          </p:cNvSpPr>
          <p:nvPr/>
        </p:nvSpPr>
        <p:spPr bwMode="auto">
          <a:xfrm>
            <a:off x="3639663" y="5712060"/>
            <a:ext cx="5295908" cy="34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hangingPunct="1">
              <a:lnSpc>
                <a:spcPct val="90000"/>
              </a:lnSpc>
              <a:buClrTx/>
            </a:pPr>
            <a:r>
              <a:rPr lang="ru-RU" altLang="ru-RU" sz="1300" b="1" dirty="0">
                <a:solidFill>
                  <a:srgbClr val="FF0000"/>
                </a:solidFill>
              </a:rPr>
              <a:t>2</a:t>
            </a:r>
            <a:r>
              <a:rPr lang="ru-RU" altLang="ru-RU" sz="1300" dirty="0">
                <a:solidFill>
                  <a:schemeClr val="tx1"/>
                </a:solidFill>
              </a:rPr>
              <a:t> проекта – борьба с борщевиком Сосновского</a:t>
            </a:r>
          </a:p>
        </p:txBody>
      </p:sp>
      <p:sp>
        <p:nvSpPr>
          <p:cNvPr id="25" name="Прямоугольник: скругленные углы 1">
            <a:extLst>
              <a:ext uri="{FF2B5EF4-FFF2-40B4-BE49-F238E27FC236}">
                <a16:creationId xmlns="" xmlns:a16="http://schemas.microsoft.com/office/drawing/2014/main" id="{9575152D-309F-4F31-BCE4-82ED885A4FDD}"/>
              </a:ext>
            </a:extLst>
          </p:cNvPr>
          <p:cNvSpPr/>
          <p:nvPr/>
        </p:nvSpPr>
        <p:spPr>
          <a:xfrm>
            <a:off x="3352799" y="1916598"/>
            <a:ext cx="5674177" cy="4847370"/>
          </a:xfrm>
          <a:prstGeom prst="roundRect">
            <a:avLst/>
          </a:prstGeom>
          <a:noFill/>
          <a:ln w="9525">
            <a:solidFill>
              <a:srgbClr val="AFABA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12"/>
            <a:r>
              <a:rPr lang="ru-RU" sz="1350" dirty="0">
                <a:solidFill>
                  <a:prstClr val="white"/>
                </a:solidFill>
                <a:latin typeface="Calibri"/>
              </a:rPr>
              <a:t>к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657600" y="625474"/>
            <a:ext cx="4457701" cy="28892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</a:p>
        </p:txBody>
      </p:sp>
      <p:pic>
        <p:nvPicPr>
          <p:cNvPr id="27" name="Рисунок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263525"/>
            <a:ext cx="711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Номер слайда 1"/>
          <p:cNvSpPr txBox="1">
            <a:spLocks/>
          </p:cNvSpPr>
          <p:nvPr/>
        </p:nvSpPr>
        <p:spPr>
          <a:xfrm>
            <a:off x="633234" y="260574"/>
            <a:ext cx="1104957" cy="7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>
            <a:defPPr>
              <a:defRPr lang="ru-RU"/>
            </a:defPPr>
            <a:lvl1pPr marL="12600">
              <a:lnSpc>
                <a:spcPct val="100000"/>
              </a:lnSpc>
              <a:defRPr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defRPr>
            </a:lvl1pPr>
          </a:lstStyle>
          <a:p>
            <a:r>
              <a:rPr lang="ru-RU" sz="5000" b="0" dirty="0">
                <a:solidFill>
                  <a:srgbClr val="AFA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fld id="{3A0563BE-6BB1-4AF2-9C76-F022463C4161}" type="slidenum">
              <a:rPr lang="ru-RU" sz="5000" b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ru-RU" sz="5000" b="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3778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4F84CA89-5E97-4DB3-9EDB-5FAB213E6D49}"/>
              </a:ext>
            </a:extLst>
          </p:cNvPr>
          <p:cNvSpPr/>
          <p:nvPr/>
        </p:nvSpPr>
        <p:spPr>
          <a:xfrm>
            <a:off x="3751746" y="2542566"/>
            <a:ext cx="1070855" cy="4086834"/>
          </a:xfrm>
          <a:prstGeom prst="rect">
            <a:avLst/>
          </a:prstGeom>
          <a:solidFill>
            <a:schemeClr val="bg1"/>
          </a:solidFill>
          <a:ln>
            <a:solidFill>
              <a:srgbClr val="F34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12"/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28903EDB-732B-459F-A40D-0B0990383E33}"/>
              </a:ext>
            </a:extLst>
          </p:cNvPr>
          <p:cNvSpPr/>
          <p:nvPr/>
        </p:nvSpPr>
        <p:spPr>
          <a:xfrm>
            <a:off x="3911243" y="1354370"/>
            <a:ext cx="1041756" cy="631503"/>
          </a:xfrm>
          <a:prstGeom prst="rect">
            <a:avLst/>
          </a:prstGeom>
          <a:solidFill>
            <a:srgbClr val="FEE9E8"/>
          </a:solidFill>
          <a:ln>
            <a:solidFill>
              <a:srgbClr val="FEE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12"/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B385615-093C-4289-A9FA-AD5213CE218A}"/>
              </a:ext>
            </a:extLst>
          </p:cNvPr>
          <p:cNvSpPr txBox="1"/>
          <p:nvPr/>
        </p:nvSpPr>
        <p:spPr>
          <a:xfrm>
            <a:off x="324119" y="1354370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12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проекта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894A8B3B-A5A5-49E2-B987-6A15D02BE954}"/>
              </a:ext>
            </a:extLst>
          </p:cNvPr>
          <p:cNvSpPr/>
          <p:nvPr/>
        </p:nvSpPr>
        <p:spPr>
          <a:xfrm>
            <a:off x="916920" y="2537104"/>
            <a:ext cx="1775673" cy="4092296"/>
          </a:xfrm>
          <a:prstGeom prst="rect">
            <a:avLst/>
          </a:prstGeom>
          <a:solidFill>
            <a:schemeClr val="bg1"/>
          </a:solidFill>
          <a:ln>
            <a:solidFill>
              <a:srgbClr val="F34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12"/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5EC411F2-EFFE-4381-996F-03EBBB1B3FF4}"/>
              </a:ext>
            </a:extLst>
          </p:cNvPr>
          <p:cNvSpPr/>
          <p:nvPr/>
        </p:nvSpPr>
        <p:spPr>
          <a:xfrm>
            <a:off x="5340746" y="2507397"/>
            <a:ext cx="1251845" cy="4110166"/>
          </a:xfrm>
          <a:prstGeom prst="rect">
            <a:avLst/>
          </a:prstGeom>
          <a:solidFill>
            <a:schemeClr val="bg1"/>
          </a:solidFill>
          <a:ln>
            <a:solidFill>
              <a:srgbClr val="F34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12"/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7D8E815F-A42B-4188-B0FC-74E806812F3B}"/>
              </a:ext>
            </a:extLst>
          </p:cNvPr>
          <p:cNvSpPr/>
          <p:nvPr/>
        </p:nvSpPr>
        <p:spPr>
          <a:xfrm>
            <a:off x="916920" y="1685790"/>
            <a:ext cx="2020921" cy="300083"/>
          </a:xfrm>
          <a:prstGeom prst="rect">
            <a:avLst/>
          </a:prstGeom>
          <a:solidFill>
            <a:srgbClr val="FEE9E8"/>
          </a:solidFill>
          <a:ln>
            <a:solidFill>
              <a:srgbClr val="FEE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12"/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ОМСУ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CFEBAF69-CEAA-42C8-A0BB-D39FC281C4AB}"/>
              </a:ext>
            </a:extLst>
          </p:cNvPr>
          <p:cNvSpPr/>
          <p:nvPr/>
        </p:nvSpPr>
        <p:spPr>
          <a:xfrm>
            <a:off x="3733204" y="1580040"/>
            <a:ext cx="1064715" cy="730294"/>
          </a:xfrm>
          <a:prstGeom prst="rect">
            <a:avLst/>
          </a:prstGeom>
          <a:solidFill>
            <a:srgbClr val="F7A39F"/>
          </a:solidFill>
          <a:ln>
            <a:solidFill>
              <a:srgbClr val="F7A3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12"/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поселений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27D30C0-7F23-4CF7-999F-F9302F276A7B}"/>
              </a:ext>
            </a:extLst>
          </p:cNvPr>
          <p:cNvSpPr txBox="1"/>
          <p:nvPr/>
        </p:nvSpPr>
        <p:spPr>
          <a:xfrm>
            <a:off x="890331" y="2474416"/>
            <a:ext cx="16763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Новгородский</a:t>
            </a:r>
          </a:p>
          <a:p>
            <a:pPr defTabSz="342812"/>
            <a:r>
              <a:rPr lang="ru-RU" sz="1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Демянский</a:t>
            </a:r>
            <a:endParaRPr lang="ru-RU" sz="12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812"/>
            <a:r>
              <a:rPr lang="ru-RU" sz="1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Пестовский</a:t>
            </a:r>
            <a:endParaRPr lang="ru-RU" sz="12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Старорусский</a:t>
            </a:r>
          </a:p>
          <a:p>
            <a:pPr defTabSz="342812"/>
            <a:r>
              <a:rPr lang="ru-RU" sz="1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Крестецкий</a:t>
            </a:r>
            <a:endParaRPr lang="ru-RU" sz="12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812"/>
            <a:r>
              <a:rPr lang="ru-RU" sz="1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Мошенской</a:t>
            </a:r>
            <a:endParaRPr lang="ru-RU" sz="12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812"/>
            <a:r>
              <a:rPr lang="ru-RU" sz="1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Марёвский</a:t>
            </a:r>
            <a:endParaRPr lang="ru-RU" sz="12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812"/>
            <a:r>
              <a:rPr lang="ru-RU" sz="1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Солецкий</a:t>
            </a:r>
            <a:endParaRPr lang="ru-RU" sz="12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Холмский</a:t>
            </a:r>
          </a:p>
          <a:p>
            <a:pPr defTabSz="342812"/>
            <a:r>
              <a:rPr lang="ru-RU" sz="1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Шимский</a:t>
            </a:r>
            <a:endParaRPr lang="ru-RU" sz="12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Батецкий</a:t>
            </a:r>
          </a:p>
          <a:p>
            <a:pPr defTabSz="342812"/>
            <a:r>
              <a:rPr lang="ru-RU" sz="1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Волотовский</a:t>
            </a:r>
            <a:endParaRPr lang="ru-RU" sz="12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812"/>
            <a:r>
              <a:rPr lang="ru-RU" sz="1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Парфинский</a:t>
            </a:r>
            <a:endParaRPr lang="ru-RU" sz="1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812"/>
            <a:r>
              <a:rPr lang="ru-RU" sz="1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Любытинский</a:t>
            </a:r>
            <a:endParaRPr lang="en-US" sz="12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812"/>
            <a:r>
              <a:rPr lang="ru-RU" sz="1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Хвойнинский</a:t>
            </a:r>
            <a:endParaRPr lang="ru-RU" sz="1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812"/>
            <a:r>
              <a:rPr lang="ru-RU" sz="1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Чудовский</a:t>
            </a:r>
            <a:endParaRPr lang="ru-RU" sz="1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812"/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Боровичский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812"/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Окуловский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81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Валдайский</a:t>
            </a:r>
          </a:p>
          <a:p>
            <a:pPr defTabSz="342812"/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Маловишерский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812"/>
            <a:r>
              <a:rPr lang="ru-RU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Поддорский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812"/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Великий Новгород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C826DDA-67AA-40C3-B991-A6E914206C24}"/>
              </a:ext>
            </a:extLst>
          </p:cNvPr>
          <p:cNvSpPr txBox="1"/>
          <p:nvPr/>
        </p:nvSpPr>
        <p:spPr>
          <a:xfrm>
            <a:off x="3898502" y="2506627"/>
            <a:ext cx="85625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342812"/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pPr algn="ctr" defTabSz="342812"/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 defTabSz="34281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pPr algn="ctr" defTabSz="34281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algn="ctr" defTabSz="34281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 algn="ctr" defTabSz="34281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 defTabSz="342812"/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812"/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812"/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5C083F6-66FC-47F6-9B37-3F05A99D3BB9}"/>
              </a:ext>
            </a:extLst>
          </p:cNvPr>
          <p:cNvSpPr txBox="1"/>
          <p:nvPr/>
        </p:nvSpPr>
        <p:spPr>
          <a:xfrm>
            <a:off x="5537013" y="2513258"/>
            <a:ext cx="88707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342812"/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 algn="ctr" defTabSz="342812"/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defTabSz="34281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algn="ctr" defTabSz="34281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algn="ctr" defTabSz="34281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 defTabSz="34281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 defTabSz="342812"/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812"/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ТОС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812"/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0F55629A-7699-4BE6-96B2-B0FA0F2A0D60}"/>
              </a:ext>
            </a:extLst>
          </p:cNvPr>
          <p:cNvSpPr/>
          <p:nvPr/>
        </p:nvSpPr>
        <p:spPr>
          <a:xfrm>
            <a:off x="838200" y="1754841"/>
            <a:ext cx="2020921" cy="637683"/>
          </a:xfrm>
          <a:prstGeom prst="rect">
            <a:avLst/>
          </a:prstGeom>
          <a:solidFill>
            <a:srgbClr val="F7A39F"/>
          </a:solidFill>
          <a:ln>
            <a:solidFill>
              <a:srgbClr val="F7A3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12"/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муниципального района, городского округа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7A0F8AAF-B28A-42B5-BE85-5DE58F9A3209}"/>
              </a:ext>
            </a:extLst>
          </p:cNvPr>
          <p:cNvSpPr/>
          <p:nvPr/>
        </p:nvSpPr>
        <p:spPr>
          <a:xfrm>
            <a:off x="5294530" y="1340901"/>
            <a:ext cx="1588980" cy="644972"/>
          </a:xfrm>
          <a:prstGeom prst="rect">
            <a:avLst/>
          </a:prstGeom>
          <a:solidFill>
            <a:srgbClr val="FEE9E8"/>
          </a:solidFill>
          <a:ln>
            <a:solidFill>
              <a:srgbClr val="FEE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12"/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C23C8CDD-37B1-49FF-852E-791FBE324C9A}"/>
              </a:ext>
            </a:extLst>
          </p:cNvPr>
          <p:cNvSpPr/>
          <p:nvPr/>
        </p:nvSpPr>
        <p:spPr>
          <a:xfrm>
            <a:off x="5131038" y="1580040"/>
            <a:ext cx="1589679" cy="744549"/>
          </a:xfrm>
          <a:prstGeom prst="rect">
            <a:avLst/>
          </a:prstGeom>
          <a:solidFill>
            <a:srgbClr val="F7A39F"/>
          </a:solidFill>
          <a:ln>
            <a:solidFill>
              <a:srgbClr val="F7A3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12"/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поселений, имеющих право на участие в проекте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73195" y="1324788"/>
            <a:ext cx="1578482" cy="631503"/>
          </a:xfrm>
          <a:prstGeom prst="rect">
            <a:avLst/>
          </a:prstGeom>
          <a:solidFill>
            <a:srgbClr val="FEE9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3484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10401" y="1539036"/>
            <a:ext cx="1614384" cy="746964"/>
          </a:xfrm>
          <a:prstGeom prst="rect">
            <a:avLst/>
          </a:prstGeom>
          <a:solidFill>
            <a:srgbClr val="F88D88">
              <a:alpha val="82745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поселений, реализующие проекты ТОС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5C083F6-66FC-47F6-9B37-3F05A99D3BB9}"/>
              </a:ext>
            </a:extLst>
          </p:cNvPr>
          <p:cNvSpPr txBox="1"/>
          <p:nvPr/>
        </p:nvSpPr>
        <p:spPr>
          <a:xfrm>
            <a:off x="7286482" y="2500248"/>
            <a:ext cx="1193827" cy="4154984"/>
          </a:xfrm>
          <a:prstGeom prst="rect">
            <a:avLst/>
          </a:prstGeom>
          <a:solidFill>
            <a:schemeClr val="bg1"/>
          </a:solidFill>
          <a:ln>
            <a:solidFill>
              <a:srgbClr val="F34840"/>
            </a:solidFill>
          </a:ln>
        </p:spPr>
        <p:txBody>
          <a:bodyPr wrap="square" rtlCol="0">
            <a:spAutoFit/>
          </a:bodyPr>
          <a:lstStyle/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defTabSz="342812"/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342812"/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 algn="ctr" defTabSz="342812"/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defTabSz="34281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algn="ctr" defTabSz="34281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 defTabSz="34281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defTabSz="342812"/>
            <a:r>
              <a:rPr lang="ru-RU" sz="12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812"/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812"/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3657600" y="625474"/>
            <a:ext cx="4457701" cy="28892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</a:p>
        </p:txBody>
      </p:sp>
      <p:pic>
        <p:nvPicPr>
          <p:cNvPr id="24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263525"/>
            <a:ext cx="711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Номер слайда 1"/>
          <p:cNvSpPr txBox="1">
            <a:spLocks/>
          </p:cNvSpPr>
          <p:nvPr/>
        </p:nvSpPr>
        <p:spPr>
          <a:xfrm>
            <a:off x="633234" y="260574"/>
            <a:ext cx="1104957" cy="7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>
            <a:defPPr>
              <a:defRPr lang="ru-RU"/>
            </a:defPPr>
            <a:lvl1pPr marL="12600">
              <a:lnSpc>
                <a:spcPct val="100000"/>
              </a:lnSpc>
              <a:defRPr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defRPr>
            </a:lvl1pPr>
          </a:lstStyle>
          <a:p>
            <a:r>
              <a:rPr lang="ru-RU" sz="5000" b="0" dirty="0">
                <a:solidFill>
                  <a:srgbClr val="AFA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fld id="{3A0563BE-6BB1-4AF2-9C76-F022463C4161}" type="slidenum">
              <a:rPr lang="ru-RU" sz="5000" b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ru-RU" sz="5000" b="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531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03250" y="1371601"/>
            <a:ext cx="8045450" cy="553998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проектов ТОС, реализуемых в муниципальных образованиях в 2020 году  </a:t>
            </a:r>
            <a:endParaRPr lang="ru-RU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38A66C2E-796C-4651-861A-9D0F76332A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5932566"/>
              </p:ext>
            </p:extLst>
          </p:nvPr>
        </p:nvGraphicFramePr>
        <p:xfrm>
          <a:off x="20946" y="1828801"/>
          <a:ext cx="8986981" cy="46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3657600" y="625474"/>
            <a:ext cx="4457701" cy="28892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</a:p>
        </p:txBody>
      </p:sp>
      <p:pic>
        <p:nvPicPr>
          <p:cNvPr id="9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263525"/>
            <a:ext cx="711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1"/>
          <p:cNvSpPr txBox="1">
            <a:spLocks/>
          </p:cNvSpPr>
          <p:nvPr/>
        </p:nvSpPr>
        <p:spPr>
          <a:xfrm>
            <a:off x="633234" y="260574"/>
            <a:ext cx="1104957" cy="7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>
            <a:defPPr>
              <a:defRPr lang="ru-RU"/>
            </a:defPPr>
            <a:lvl1pPr marL="12600">
              <a:lnSpc>
                <a:spcPct val="100000"/>
              </a:lnSpc>
              <a:defRPr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defRPr>
            </a:lvl1pPr>
          </a:lstStyle>
          <a:p>
            <a:r>
              <a:rPr lang="ru-RU" sz="5000" b="0" dirty="0">
                <a:solidFill>
                  <a:srgbClr val="AFA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fld id="{3A0563BE-6BB1-4AF2-9C76-F022463C4161}" type="slidenum">
              <a:rPr lang="ru-RU" sz="5000" b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ru-RU" sz="5000" b="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0385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03250" y="1371601"/>
            <a:ext cx="8045450" cy="830997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осведомленности граждан о реализации приоритетного регионального проекта «Территориальное общественное самоуправление», </a:t>
            </a:r>
            <a:r>
              <a:rPr lang="ru-RU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38A66C2E-796C-4651-861A-9D0F76332A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668452"/>
              </p:ext>
            </p:extLst>
          </p:nvPr>
        </p:nvGraphicFramePr>
        <p:xfrm>
          <a:off x="152400" y="2860829"/>
          <a:ext cx="8763000" cy="3608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00200" y="2514600"/>
            <a:ext cx="5651500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Положительные ответы ("Знаю" + "Слышал")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657600" y="625474"/>
            <a:ext cx="4457701" cy="28892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</a:p>
        </p:txBody>
      </p:sp>
      <p:pic>
        <p:nvPicPr>
          <p:cNvPr id="9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263525"/>
            <a:ext cx="711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1"/>
          <p:cNvSpPr txBox="1">
            <a:spLocks/>
          </p:cNvSpPr>
          <p:nvPr/>
        </p:nvSpPr>
        <p:spPr>
          <a:xfrm>
            <a:off x="633234" y="260574"/>
            <a:ext cx="1104957" cy="7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>
            <a:defPPr>
              <a:defRPr lang="ru-RU"/>
            </a:defPPr>
            <a:lvl1pPr marL="12600">
              <a:lnSpc>
                <a:spcPct val="100000"/>
              </a:lnSpc>
              <a:defRPr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defRPr>
            </a:lvl1pPr>
          </a:lstStyle>
          <a:p>
            <a:r>
              <a:rPr lang="ru-RU" sz="5000" b="0" dirty="0">
                <a:solidFill>
                  <a:srgbClr val="AFA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fld id="{3A0563BE-6BB1-4AF2-9C76-F022463C4161}" type="slidenum">
              <a:rPr lang="ru-RU" sz="5000" b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ru-RU" sz="5000" b="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9415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03250" y="1371601"/>
            <a:ext cx="8045450" cy="553998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одобрения граждан </a:t>
            </a:r>
            <a:r>
              <a:rPr lang="ru-RU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</a:t>
            </a: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приоритетного регионального проекта «Территориальное общественное самоуправление», %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38A66C2E-796C-4651-861A-9D0F76332A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4129918"/>
              </p:ext>
            </p:extLst>
          </p:nvPr>
        </p:nvGraphicFramePr>
        <p:xfrm>
          <a:off x="152400" y="2743200"/>
          <a:ext cx="88392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00415" y="2286000"/>
            <a:ext cx="5905500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«Считаю данную инициативу состоятельной»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657600" y="625474"/>
            <a:ext cx="4457701" cy="28892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</a:p>
        </p:txBody>
      </p:sp>
      <p:pic>
        <p:nvPicPr>
          <p:cNvPr id="9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263525"/>
            <a:ext cx="711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1"/>
          <p:cNvSpPr txBox="1">
            <a:spLocks/>
          </p:cNvSpPr>
          <p:nvPr/>
        </p:nvSpPr>
        <p:spPr>
          <a:xfrm>
            <a:off x="633234" y="260574"/>
            <a:ext cx="1104957" cy="7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>
            <a:defPPr>
              <a:defRPr lang="ru-RU"/>
            </a:defPPr>
            <a:lvl1pPr marL="12600">
              <a:lnSpc>
                <a:spcPct val="100000"/>
              </a:lnSpc>
              <a:defRPr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defRPr>
            </a:lvl1pPr>
          </a:lstStyle>
          <a:p>
            <a:r>
              <a:rPr lang="ru-RU" sz="5000" b="0" dirty="0">
                <a:solidFill>
                  <a:srgbClr val="AFA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fld id="{3A0563BE-6BB1-4AF2-9C76-F022463C4161}" type="slidenum">
              <a:rPr lang="ru-RU" sz="5000" b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ru-RU" sz="5000" b="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3842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равительство НО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Правительство НО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2758</TotalTime>
  <Words>661</Words>
  <Application>Microsoft Office PowerPoint</Application>
  <PresentationFormat>Экран (4:3)</PresentationFormat>
  <Paragraphs>211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Office Theme</vt:lpstr>
      <vt:lpstr>1_Правительство НО</vt:lpstr>
      <vt:lpstr>2_Правительство 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Количество проектов ТОС, реализуемых в муниципальных образованиях в 2020 году  </vt:lpstr>
      <vt:lpstr>Уровень осведомленности граждан о реализации приоритетного регионального проекта «Территориальное общественное самоуправление», %</vt:lpstr>
      <vt:lpstr>Уровень одобрения граждан реализации приоритетного регионального проекта «Территориальное общественное самоуправление», %</vt:lpstr>
      <vt:lpstr>            По состоянию на 19.09.2020 реализовано 34 проекта ТОС</vt:lpstr>
      <vt:lpstr>Презентация PowerPoint</vt:lpstr>
      <vt:lpstr>Интерактивная карта проектов ТОС на территории Новгородской области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Vanechek</dc:creator>
  <cp:lastModifiedBy>admin</cp:lastModifiedBy>
  <cp:revision>237</cp:revision>
  <cp:lastPrinted>2020-09-18T06:15:51Z</cp:lastPrinted>
  <dcterms:created xsi:type="dcterms:W3CDTF">2019-02-26T08:00:14Z</dcterms:created>
  <dcterms:modified xsi:type="dcterms:W3CDTF">2020-09-18T11:42:50Z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2019-02-26T00:00:00Z</vt:filetime>
  </property>
</Properties>
</file>